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Slab"/>
      <p:regular r:id="rId31"/>
      <p:bold r:id="rId32"/>
    </p:embeddedFon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Slab-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font" Target="fonts/RobotoSlab-bold.fntdata"/><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Mia start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2fc637a37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fc637a37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Story Map Cascade provides a more engaging  &amp; interactive experience.  You can scroll through media whether that is images, video, graphs, or maps with in-line transition effects.  For example, this map tells a story about restoring the habitat of the steelhead fish of the Pacific Northwest.  The cascade map provides lots of nice photos in addition to a map that outlines the range extension of the Southern California Steelhead.  It is almost like wordpress except it provides a full-screen cascade model for telling the story.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2fc637a37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fc637a37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2fc637a37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c637a37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2fc637a37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fc637a37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2fc637a37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fc637a37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40fb238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0fb238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fc637a37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c637a37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40fb238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0fb238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41e752d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41e752d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40fb238e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40fb238e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2fc637a37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fc637a37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Mia start</a:t>
            </a:r>
            <a:endParaRPr/>
          </a:p>
          <a:p>
            <a:pPr indent="0" lvl="0" marL="0" rtl="0" algn="l">
              <a:spcBef>
                <a:spcPts val="0"/>
              </a:spcBef>
              <a:spcAft>
                <a:spcPts val="0"/>
              </a:spcAft>
              <a:buNone/>
            </a:pPr>
            <a:r>
              <a:rPr lang="en"/>
              <a:t>To begin, I thought I’d provide a brief agenda of what we will be covering in the workshop today.  I’ll go over a few reasons why maps are good for storytelling, tips for telling a good story, what esri story maps are, and examples of story maps.  I’ll then provide you with sample images, text, and locations for our Mapping Activity.  I think we’ll have time to build two different story maps to give you a sense of the different layout options.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40fb238e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0fb238e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40fb238e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0fb238e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0e42e711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0e42e711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10f1ec0e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0f1ec0e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0e42e711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e42e711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some prompts for things they can do, e.g. find their own photo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0e42e711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e42e711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0e42e711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e42e711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30e42e711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0e42e711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why are maps useful for storytelling. Some of the obvious reasons are they help us visualize where events happened, giving you new insight into the events. </a:t>
            </a:r>
            <a:endParaRPr/>
          </a:p>
          <a:p>
            <a:pPr indent="-298450" lvl="0" marL="457200" rtl="0" algn="l">
              <a:spcBef>
                <a:spcPts val="0"/>
              </a:spcBef>
              <a:spcAft>
                <a:spcPts val="0"/>
              </a:spcAft>
              <a:buSzPts val="1100"/>
              <a:buChar char="●"/>
            </a:pPr>
            <a:r>
              <a:rPr lang="en"/>
              <a:t>Mapping enables you to visualize: distance, gaps and clusters -- so we’re talking about distribution and proximity. Look at the map of Liz’s adventure on Gull island. There’s a gap here. Why didn’t Liz visit the southernmost tip? Perhaps it is difficult terrain. So in this case, your map could be a way to explore the data in order to facilitate further analysis. Or, as this map is doing, to tell a story of Liz’s walk from point to point. </a:t>
            </a:r>
            <a:endParaRPr/>
          </a:p>
          <a:p>
            <a:pPr indent="-298450" lvl="0" marL="457200" rtl="0" algn="l">
              <a:spcBef>
                <a:spcPts val="0"/>
              </a:spcBef>
              <a:spcAft>
                <a:spcPts val="0"/>
              </a:spcAft>
              <a:buSzPts val="1100"/>
              <a:buChar char="●"/>
            </a:pPr>
            <a:r>
              <a:rPr lang="en"/>
              <a:t>Or you could visualize the movements of two or more people, animals, or diseases--did they intersect? What is the relationship? Thinking spatially can unveil new information, and allow you to present your information visually, so it is clear and intuitive to your readers. </a:t>
            </a:r>
            <a:endParaRPr/>
          </a:p>
          <a:p>
            <a:pPr indent="-298450" lvl="0" marL="457200" rtl="0" algn="l">
              <a:spcBef>
                <a:spcPts val="0"/>
              </a:spcBef>
              <a:spcAft>
                <a:spcPts val="0"/>
              </a:spcAft>
              <a:buSzPts val="1100"/>
              <a:buChar char="●"/>
            </a:pPr>
            <a:r>
              <a:rPr lang="en"/>
              <a:t>Spatially, you can also analyze the distance and paths a character, person, or disease traveled, as well as investigate why certain events happened.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3f5b3839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3f5b3839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we’ll see, Story Maps are a very user-friendly way to use maps to power your storytelling. But they are also a good introduction to using GIS, so we wanted to give a very brief introduction and definition. Read from slide for GIS -- and when I say ‘geographic data,’ I mean information that is attached to a place on the earth. These places will be represented by latitude and longitude. So we can see on this map point data -- in red -- as well as a layer of time zones, which are shapefiles -- essentially, many latitude and longtiude points connected into geometric shapes. You can analyze gis data by use the shapes, points, and their attributes--so, the number of people who live inside of this time zone. Or distance from one to another. There’s a lot you can do with maps -- as I said, visualizing distance, distribution, gaps and movement. All of these visualizations have a story to tell, and that’s where Story Maps come 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2fc637a37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c637a37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are Esri Story Maps?  Esri Story Maps are simple, web-based applications that combine interactive free ArcGIS Online basemaps, images, video, and text to create your own geographic story.  Esri Story Maps are hosted in the cloud and unlike the proprietary ArcGIS software, anyone can use Esri Story Maps and share them freely online.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also very easy to use.  You can create beautiful maps and you don’t have to have web development or GIS programming skills. When people first get started with GIS, it’s very exciting to create a beautiful map, but then what? Embedding your map into a website and building all of the interactivity--different images and text alongside your map or multiple maps, for example--is technically very difficult. Story Maps templates make it really easy to choose the type of interaction you want so you can focus on your story.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fc637a37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fc637a37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Mia last slide</a:t>
            </a:r>
            <a:endParaRPr/>
          </a:p>
          <a:p>
            <a:pPr indent="0" lvl="0" marL="0" rtl="0" algn="l">
              <a:spcBef>
                <a:spcPts val="0"/>
              </a:spcBef>
              <a:spcAft>
                <a:spcPts val="0"/>
              </a:spcAft>
              <a:buNone/>
            </a:pPr>
            <a:r>
              <a:rPr lang="en"/>
              <a:t>So, before you begin creating your map, you’ll want to think about how you want your map to connect with your audience: who are they? Are they a class, the public at large, your peers, or family? What do you want them to learn?  You’ll also want to consider which story map application is best suited to your needs. There are quite a few of them you can choose from and all of them have different strengths depending on the media you want to share whether that is a video or image and how much text you are planning on including in your story map. Other templates are laid out to encourage readers to read sequentially, from beginning to end, so you can control how the narrative unfolds. Or you can let readers jump back and forth between maps to compare multiple views and sides of a story.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maps are much more suited to more narrative than others, but generally for readability you’ll want to strive for brevity and simplicity, while avoiding visually complex symbols and icons.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36f91df3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36f91df3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 start.</a:t>
            </a:r>
            <a:endParaRPr/>
          </a:p>
          <a:p>
            <a:pPr indent="0" lvl="0" marL="0" rtl="0" algn="l">
              <a:spcBef>
                <a:spcPts val="0"/>
              </a:spcBef>
              <a:spcAft>
                <a:spcPts val="0"/>
              </a:spcAft>
              <a:buNone/>
            </a:pPr>
            <a:r>
              <a:rPr lang="en"/>
              <a:t>There are many different types of story map applications.  I’ll provide more examples of some of these listed here but this is a quick snapshot of what story map templates you will be able to pick from when you first start to create a story map.</a:t>
            </a:r>
            <a:endParaRPr/>
          </a:p>
          <a:p>
            <a:pPr indent="0" lvl="0" marL="0" rtl="0" algn="l">
              <a:spcBef>
                <a:spcPts val="0"/>
              </a:spcBef>
              <a:spcAft>
                <a:spcPts val="0"/>
              </a:spcAft>
              <a:buNone/>
            </a:pPr>
            <a:r>
              <a:rPr lang="en"/>
              <a:t>What do I mean by application? Story Maps apps are templates for different layouts you want, but also templates for the type of interaction you want your readers to have with your information. For example: do you want them to get an overview of the whole story at once, or do you want them to navigate through it? Or compare a before and after? All of these are possible.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2fc637a37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fc637a37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provide you with some examples, the Story Map Journal is ideal when you want to scroll through sections of maps and combine it with narrative text, images, or videos.  Each section in a  Map Journal has an associated map, image, or video and text.  It is also useful if you have a lot more to say and plan on writing a lot about a particular topic.  The long format of the Map Journal provides you more opportunities to create a map, image, or video.</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2fc637a37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c637a37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Story Map Series is ideal for showing a series of different maps that includes long form text and multimedia. For example, this Historic earthquake map shows a number of earthquakes that happened in Australia.  You can click through their locations by year and learn more about each of them in this series-based map.</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hyperlink" Target="https://fws.maps.arcgis.com/apps/Cascade/index.html?appid=71c33534f27249c5b3fe314f2f7df564" TargetMode="External"/><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hyperlink" Target="https://arcg.is/0Hu8aX" TargetMode="External"/><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hyperlink" Target="https://www.arcgis.com/apps/StorytellingSwipe/index.html?appid=b7925fb721c64e878201f024a201d8e8" TargetMode="External"/><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hyperlink" Target="https://story.maps.arcgis.com/apps/StorytellingSwipe/index.html?appid=b8ece5952db443858442f122984602ba&amp;webmap=8ea34ba9a4f843e08a468595d8d91188" TargetMode="External"/><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arcg.is/1t6gItA" TargetMode="External"/><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www.lib.ncsu.edu/gis/virtcam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www.arcgis.com/home/signi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go.ncsu.edu/storytelling-gi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www.lib.ncsu.edu/do/gis" TargetMode="External"/><Relationship Id="rId4" Type="http://schemas.openxmlformats.org/officeDocument/2006/relationships/hyperlink" Target="https://www.lib.ncsu.edu/gis/virtcamp" TargetMode="External"/><Relationship Id="rId9" Type="http://schemas.openxmlformats.org/officeDocument/2006/relationships/hyperlink" Target="https://ago-assistant.esri.com/" TargetMode="External"/><Relationship Id="rId5" Type="http://schemas.openxmlformats.org/officeDocument/2006/relationships/hyperlink" Target="https://learn.arcgis.com/en/projects/get-started-with-story-maps/" TargetMode="External"/><Relationship Id="rId6" Type="http://schemas.openxmlformats.org/officeDocument/2006/relationships/hyperlink" Target="https://storymaps.arcgis.com/en/faq/" TargetMode="External"/><Relationship Id="rId7" Type="http://schemas.openxmlformats.org/officeDocument/2006/relationships/hyperlink" Target="https://storymaps.arcgis.com/en/app-list/map-tour/tutorial/" TargetMode="External"/><Relationship Id="rId8" Type="http://schemas.openxmlformats.org/officeDocument/2006/relationships/hyperlink" Target="https://storymaps.arcgis.com/en/gallery/#s=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hyperlink" Target="https://arcg.is/mvD0z" TargetMode="External"/><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hyperlink" Target="https://geoscience-au.maps.arcgis.com/apps/MapSeries/index.html?appid=72ad590cc9364e41b06907406bb7712e" TargetMode="External"/><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46450" y="1031225"/>
            <a:ext cx="6011400" cy="15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Storytelling </a:t>
            </a:r>
            <a:endParaRPr/>
          </a:p>
          <a:p>
            <a:pPr indent="0" lvl="0" marL="0" rtl="0" algn="ctr">
              <a:spcBef>
                <a:spcPts val="0"/>
              </a:spcBef>
              <a:spcAft>
                <a:spcPts val="0"/>
              </a:spcAft>
              <a:buNone/>
            </a:pPr>
            <a:r>
              <a:rPr lang="en"/>
              <a:t>with GIS Maps</a:t>
            </a:r>
            <a:endParaRPr/>
          </a:p>
        </p:txBody>
      </p:sp>
      <p:sp>
        <p:nvSpPr>
          <p:cNvPr id="64" name="Google Shape;64;p13"/>
          <p:cNvSpPr txBox="1"/>
          <p:nvPr>
            <p:ph idx="1" type="subTitle"/>
          </p:nvPr>
        </p:nvSpPr>
        <p:spPr>
          <a:xfrm>
            <a:off x="1903275" y="2850050"/>
            <a:ext cx="5475300" cy="8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Scholarship Workshop Series</a:t>
            </a:r>
            <a:endParaRPr/>
          </a:p>
          <a:p>
            <a:pPr indent="0" lvl="0" marL="0" rtl="0" algn="ctr">
              <a:spcBef>
                <a:spcPts val="0"/>
              </a:spcBef>
              <a:spcAft>
                <a:spcPts val="0"/>
              </a:spcAft>
              <a:buNone/>
            </a:pPr>
            <a:r>
              <a:rPr lang="en"/>
              <a:t>NCSU Libraries</a:t>
            </a:r>
            <a:endParaRPr/>
          </a:p>
          <a:p>
            <a:pPr indent="0" lvl="0" marL="0" rtl="0" algn="ctr">
              <a:spcBef>
                <a:spcPts val="0"/>
              </a:spcBef>
              <a:spcAft>
                <a:spcPts val="0"/>
              </a:spcAft>
              <a:buNone/>
            </a:pPr>
            <a:r>
              <a:rPr lang="en"/>
              <a:t>Erica Hayes and Mia Partlow</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idx="4294967295" type="title"/>
          </p:nvPr>
        </p:nvSpPr>
        <p:spPr>
          <a:xfrm>
            <a:off x="650925" y="90300"/>
            <a:ext cx="8234700" cy="8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r>
              <a:rPr lang="en"/>
              <a:t>-Story Map Cascade</a:t>
            </a:r>
            <a:endParaRPr/>
          </a:p>
        </p:txBody>
      </p:sp>
      <p:sp>
        <p:nvSpPr>
          <p:cNvPr id="129" name="Google Shape;129;p22"/>
          <p:cNvSpPr txBox="1"/>
          <p:nvPr>
            <p:ph idx="4294967295" type="body"/>
          </p:nvPr>
        </p:nvSpPr>
        <p:spPr>
          <a:xfrm>
            <a:off x="650925" y="3654125"/>
            <a:ext cx="7765200" cy="100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Story Map Cascade: ideal for presenting a full-screen scrolling experience that blends narrative text, maps, images, and videos. Sections contain text and in-line media with interactive transition effects.</a:t>
            </a:r>
            <a:endParaRPr/>
          </a:p>
        </p:txBody>
      </p:sp>
      <p:pic>
        <p:nvPicPr>
          <p:cNvPr id="130" name="Google Shape;130;p22"/>
          <p:cNvPicPr preferRelativeResize="0"/>
          <p:nvPr/>
        </p:nvPicPr>
        <p:blipFill>
          <a:blip r:embed="rId3">
            <a:alphaModFix/>
          </a:blip>
          <a:stretch>
            <a:fillRect/>
          </a:stretch>
        </p:blipFill>
        <p:spPr>
          <a:xfrm>
            <a:off x="650925" y="1072675"/>
            <a:ext cx="3642600" cy="2551025"/>
          </a:xfrm>
          <a:prstGeom prst="rect">
            <a:avLst/>
          </a:prstGeom>
          <a:noFill/>
          <a:ln>
            <a:noFill/>
          </a:ln>
        </p:spPr>
      </p:pic>
      <p:pic>
        <p:nvPicPr>
          <p:cNvPr id="131" name="Google Shape;131;p22">
            <a:hlinkClick r:id="rId4"/>
          </p:cNvPr>
          <p:cNvPicPr preferRelativeResize="0"/>
          <p:nvPr/>
        </p:nvPicPr>
        <p:blipFill>
          <a:blip r:embed="rId5">
            <a:alphaModFix/>
          </a:blip>
          <a:stretch>
            <a:fillRect/>
          </a:stretch>
        </p:blipFill>
        <p:spPr>
          <a:xfrm>
            <a:off x="4543650" y="1072675"/>
            <a:ext cx="3872328" cy="24881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idx="4294967295" type="title"/>
          </p:nvPr>
        </p:nvSpPr>
        <p:spPr>
          <a:xfrm>
            <a:off x="426050" y="111600"/>
            <a:ext cx="8777700" cy="8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r>
              <a:rPr lang="en"/>
              <a:t>-Story Map Shortlist</a:t>
            </a:r>
            <a:endParaRPr/>
          </a:p>
        </p:txBody>
      </p:sp>
      <p:sp>
        <p:nvSpPr>
          <p:cNvPr id="137" name="Google Shape;137;p23"/>
          <p:cNvSpPr txBox="1"/>
          <p:nvPr>
            <p:ph idx="4294967295" type="body"/>
          </p:nvPr>
        </p:nvSpPr>
        <p:spPr>
          <a:xfrm>
            <a:off x="426050" y="3698625"/>
            <a:ext cx="8051700" cy="10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Map </a:t>
            </a:r>
            <a:r>
              <a:rPr lang="en"/>
              <a:t>Shortlist</a:t>
            </a:r>
            <a:r>
              <a:rPr lang="en"/>
              <a:t>: ideal for p</a:t>
            </a:r>
            <a:r>
              <a:rPr lang="en"/>
              <a:t>resenting a large number of places organized into tabs based on themes (e.g. restaurants, hotels, and attractions). </a:t>
            </a:r>
            <a:endParaRPr/>
          </a:p>
          <a:p>
            <a:pPr indent="0" lvl="0" marL="0" rtl="0" algn="l">
              <a:spcBef>
                <a:spcPts val="1600"/>
              </a:spcBef>
              <a:spcAft>
                <a:spcPts val="1600"/>
              </a:spcAft>
              <a:buNone/>
            </a:pPr>
            <a:r>
              <a:t/>
            </a:r>
            <a:endParaRPr/>
          </a:p>
        </p:txBody>
      </p:sp>
      <p:pic>
        <p:nvPicPr>
          <p:cNvPr id="138" name="Google Shape;138;p23"/>
          <p:cNvPicPr preferRelativeResize="0"/>
          <p:nvPr/>
        </p:nvPicPr>
        <p:blipFill>
          <a:blip r:embed="rId3">
            <a:alphaModFix/>
          </a:blip>
          <a:stretch>
            <a:fillRect/>
          </a:stretch>
        </p:blipFill>
        <p:spPr>
          <a:xfrm>
            <a:off x="426050" y="1147626"/>
            <a:ext cx="3689050" cy="2551000"/>
          </a:xfrm>
          <a:prstGeom prst="rect">
            <a:avLst/>
          </a:prstGeom>
          <a:noFill/>
          <a:ln>
            <a:noFill/>
          </a:ln>
        </p:spPr>
      </p:pic>
      <p:pic>
        <p:nvPicPr>
          <p:cNvPr id="139" name="Google Shape;139;p23">
            <a:hlinkClick r:id="rId4"/>
          </p:cNvPr>
          <p:cNvPicPr preferRelativeResize="0"/>
          <p:nvPr/>
        </p:nvPicPr>
        <p:blipFill>
          <a:blip r:embed="rId5">
            <a:alphaModFix/>
          </a:blip>
          <a:stretch>
            <a:fillRect/>
          </a:stretch>
        </p:blipFill>
        <p:spPr>
          <a:xfrm>
            <a:off x="4486810" y="1141600"/>
            <a:ext cx="3889314" cy="2550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idx="4294967295" type="title"/>
          </p:nvPr>
        </p:nvSpPr>
        <p:spPr>
          <a:xfrm>
            <a:off x="324425" y="165925"/>
            <a:ext cx="8777700" cy="8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r>
              <a:rPr lang="en"/>
              <a:t>-Story Map Swipe</a:t>
            </a:r>
            <a:endParaRPr/>
          </a:p>
        </p:txBody>
      </p:sp>
      <p:sp>
        <p:nvSpPr>
          <p:cNvPr id="145" name="Google Shape;145;p24"/>
          <p:cNvSpPr txBox="1"/>
          <p:nvPr>
            <p:ph idx="4294967295" type="body"/>
          </p:nvPr>
        </p:nvSpPr>
        <p:spPr>
          <a:xfrm>
            <a:off x="324425" y="3749050"/>
            <a:ext cx="8051700" cy="101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Story Map Swipe</a:t>
            </a:r>
            <a:r>
              <a:rPr lang="en"/>
              <a:t>r: ideal for comparing two separate web maps or two layers of a single map by sliding a swipe tool back and forth.</a:t>
            </a:r>
            <a:endParaRPr/>
          </a:p>
        </p:txBody>
      </p:sp>
      <p:pic>
        <p:nvPicPr>
          <p:cNvPr id="146" name="Google Shape;146;p24"/>
          <p:cNvPicPr preferRelativeResize="0"/>
          <p:nvPr/>
        </p:nvPicPr>
        <p:blipFill>
          <a:blip r:embed="rId3">
            <a:alphaModFix/>
          </a:blip>
          <a:stretch>
            <a:fillRect/>
          </a:stretch>
        </p:blipFill>
        <p:spPr>
          <a:xfrm>
            <a:off x="324425" y="1180500"/>
            <a:ext cx="3859225" cy="2568550"/>
          </a:xfrm>
          <a:prstGeom prst="rect">
            <a:avLst/>
          </a:prstGeom>
          <a:noFill/>
          <a:ln>
            <a:noFill/>
          </a:ln>
        </p:spPr>
      </p:pic>
      <p:pic>
        <p:nvPicPr>
          <p:cNvPr id="147" name="Google Shape;147;p24">
            <a:hlinkClick r:id="rId4"/>
          </p:cNvPr>
          <p:cNvPicPr preferRelativeResize="0"/>
          <p:nvPr/>
        </p:nvPicPr>
        <p:blipFill>
          <a:blip r:embed="rId5">
            <a:alphaModFix/>
          </a:blip>
          <a:stretch>
            <a:fillRect/>
          </a:stretch>
        </p:blipFill>
        <p:spPr>
          <a:xfrm>
            <a:off x="4409450" y="1180500"/>
            <a:ext cx="4053390" cy="256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idx="4294967295" type="title"/>
          </p:nvPr>
        </p:nvSpPr>
        <p:spPr>
          <a:xfrm>
            <a:off x="324425" y="63825"/>
            <a:ext cx="8777700" cy="8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r>
              <a:rPr lang="en"/>
              <a:t>-Story Map Spyglass</a:t>
            </a:r>
            <a:endParaRPr/>
          </a:p>
        </p:txBody>
      </p:sp>
      <p:sp>
        <p:nvSpPr>
          <p:cNvPr id="153" name="Google Shape;153;p25"/>
          <p:cNvSpPr txBox="1"/>
          <p:nvPr>
            <p:ph idx="4294967295" type="body"/>
          </p:nvPr>
        </p:nvSpPr>
        <p:spPr>
          <a:xfrm>
            <a:off x="324425" y="3863100"/>
            <a:ext cx="8051700" cy="101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Story Map Spyglas</a:t>
            </a:r>
            <a:r>
              <a:rPr lang="en"/>
              <a:t>s: similar to Story Map Swipe but the spyglass feature enables users to peer through one map on to another with a spyglass tool. Ideal for comparing a historical georeferenced map with a current map.</a:t>
            </a:r>
            <a:endParaRPr/>
          </a:p>
        </p:txBody>
      </p:sp>
      <p:pic>
        <p:nvPicPr>
          <p:cNvPr id="154" name="Google Shape;154;p25"/>
          <p:cNvPicPr preferRelativeResize="0"/>
          <p:nvPr/>
        </p:nvPicPr>
        <p:blipFill>
          <a:blip r:embed="rId3">
            <a:alphaModFix/>
          </a:blip>
          <a:stretch>
            <a:fillRect/>
          </a:stretch>
        </p:blipFill>
        <p:spPr>
          <a:xfrm>
            <a:off x="324425" y="1104800"/>
            <a:ext cx="3716900" cy="2758300"/>
          </a:xfrm>
          <a:prstGeom prst="rect">
            <a:avLst/>
          </a:prstGeom>
          <a:noFill/>
          <a:ln>
            <a:noFill/>
          </a:ln>
        </p:spPr>
      </p:pic>
      <p:pic>
        <p:nvPicPr>
          <p:cNvPr id="155" name="Google Shape;155;p25">
            <a:hlinkClick r:id="rId4"/>
          </p:cNvPr>
          <p:cNvPicPr preferRelativeResize="0"/>
          <p:nvPr/>
        </p:nvPicPr>
        <p:blipFill>
          <a:blip r:embed="rId5">
            <a:alphaModFix/>
          </a:blip>
          <a:stretch>
            <a:fillRect/>
          </a:stretch>
        </p:blipFill>
        <p:spPr>
          <a:xfrm>
            <a:off x="4335225" y="1104800"/>
            <a:ext cx="4240772" cy="2788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idx="4294967295" type="title"/>
          </p:nvPr>
        </p:nvSpPr>
        <p:spPr>
          <a:xfrm>
            <a:off x="332725" y="3001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Example--Story Map Tour</a:t>
            </a:r>
            <a:endParaRPr/>
          </a:p>
        </p:txBody>
      </p:sp>
      <p:sp>
        <p:nvSpPr>
          <p:cNvPr id="161" name="Google Shape;161;p26"/>
          <p:cNvSpPr txBox="1"/>
          <p:nvPr>
            <p:ph idx="4294967295" type="body"/>
          </p:nvPr>
        </p:nvSpPr>
        <p:spPr>
          <a:xfrm>
            <a:off x="332725" y="3739350"/>
            <a:ext cx="8051700" cy="76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Story Map T</a:t>
            </a:r>
            <a:r>
              <a:rPr lang="en"/>
              <a:t>our: ideal when you want to present a linear, place-based narrative featuring images. Each "story point" in the narrative is geo-located.</a:t>
            </a:r>
            <a:endParaRPr/>
          </a:p>
        </p:txBody>
      </p:sp>
      <p:pic>
        <p:nvPicPr>
          <p:cNvPr id="162" name="Google Shape;162;p26"/>
          <p:cNvPicPr preferRelativeResize="0"/>
          <p:nvPr/>
        </p:nvPicPr>
        <p:blipFill>
          <a:blip r:embed="rId3">
            <a:alphaModFix/>
          </a:blip>
          <a:stretch>
            <a:fillRect/>
          </a:stretch>
        </p:blipFill>
        <p:spPr>
          <a:xfrm>
            <a:off x="332725" y="1199950"/>
            <a:ext cx="3584150" cy="2539400"/>
          </a:xfrm>
          <a:prstGeom prst="rect">
            <a:avLst/>
          </a:prstGeom>
          <a:noFill/>
          <a:ln>
            <a:noFill/>
          </a:ln>
        </p:spPr>
      </p:pic>
      <p:pic>
        <p:nvPicPr>
          <p:cNvPr id="163" name="Google Shape;163;p26">
            <a:hlinkClick r:id="rId4"/>
          </p:cNvPr>
          <p:cNvPicPr preferRelativeResize="0"/>
          <p:nvPr/>
        </p:nvPicPr>
        <p:blipFill>
          <a:blip r:embed="rId5">
            <a:alphaModFix/>
          </a:blip>
          <a:stretch>
            <a:fillRect/>
          </a:stretch>
        </p:blipFill>
        <p:spPr>
          <a:xfrm>
            <a:off x="4231025" y="1199950"/>
            <a:ext cx="4222500" cy="2539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nvSpPr>
        <p:spPr>
          <a:xfrm>
            <a:off x="340625" y="213450"/>
            <a:ext cx="8549700" cy="46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lnSpc>
                <a:spcPct val="115000"/>
              </a:lnSpc>
              <a:spcBef>
                <a:spcPts val="0"/>
              </a:spcBef>
              <a:spcAft>
                <a:spcPts val="0"/>
              </a:spcAft>
              <a:buNone/>
            </a:pPr>
            <a:r>
              <a:rPr lang="en" sz="3000">
                <a:solidFill>
                  <a:schemeClr val="dk1"/>
                </a:solidFill>
                <a:latin typeface="Roboto Slab"/>
                <a:ea typeface="Roboto Slab"/>
                <a:cs typeface="Roboto Slab"/>
                <a:sym typeface="Roboto Slab"/>
              </a:rPr>
              <a:t>Esri E-Learning &amp; Training </a:t>
            </a:r>
            <a:endParaRPr sz="3000">
              <a:solidFill>
                <a:schemeClr val="dk1"/>
              </a:solidFill>
              <a:latin typeface="Roboto Slab"/>
              <a:ea typeface="Roboto Slab"/>
              <a:cs typeface="Roboto Slab"/>
              <a:sym typeface="Roboto Slab"/>
            </a:endParaRPr>
          </a:p>
          <a:p>
            <a:pPr indent="0" lvl="0" marL="0" rtl="0" algn="ctr">
              <a:lnSpc>
                <a:spcPct val="115000"/>
              </a:lnSpc>
              <a:spcBef>
                <a:spcPts val="1600"/>
              </a:spcBef>
              <a:spcAft>
                <a:spcPts val="0"/>
              </a:spcAft>
              <a:buNone/>
            </a:pPr>
            <a:r>
              <a:rPr lang="en" sz="3000">
                <a:solidFill>
                  <a:schemeClr val="dk1"/>
                </a:solidFill>
                <a:latin typeface="Roboto Slab"/>
                <a:ea typeface="Roboto Slab"/>
                <a:cs typeface="Roboto Slab"/>
                <a:sym typeface="Roboto Slab"/>
              </a:rPr>
              <a:t>Provided by the NCSU Libraries</a:t>
            </a:r>
            <a:endParaRPr sz="3000">
              <a:solidFill>
                <a:schemeClr val="dk1"/>
              </a:solidFill>
              <a:latin typeface="Roboto Slab"/>
              <a:ea typeface="Roboto Slab"/>
              <a:cs typeface="Roboto Slab"/>
              <a:sym typeface="Roboto Slab"/>
            </a:endParaRPr>
          </a:p>
          <a:p>
            <a:pPr indent="0" lvl="0" marL="0" rtl="0" algn="ctr">
              <a:lnSpc>
                <a:spcPct val="115000"/>
              </a:lnSpc>
              <a:spcBef>
                <a:spcPts val="1600"/>
              </a:spcBef>
              <a:spcAft>
                <a:spcPts val="1600"/>
              </a:spcAft>
              <a:buNone/>
            </a:pPr>
            <a:r>
              <a:rPr lang="en" sz="3000" u="sng">
                <a:solidFill>
                  <a:schemeClr val="hlink"/>
                </a:solidFill>
                <a:latin typeface="Roboto Slab"/>
                <a:ea typeface="Roboto Slab"/>
                <a:cs typeface="Roboto Slab"/>
                <a:sym typeface="Roboto Slab"/>
                <a:hlinkClick r:id="rId3"/>
              </a:rPr>
              <a:t>https://www.lib.ncsu.edu/gis/virtcamp</a:t>
            </a:r>
            <a:endParaRPr sz="3000">
              <a:solidFill>
                <a:schemeClr val="dk1"/>
              </a:solidFill>
              <a:latin typeface="Roboto Slab"/>
              <a:ea typeface="Roboto Slab"/>
              <a:cs typeface="Roboto Slab"/>
              <a:sym typeface="Roboto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nvSpPr>
        <p:spPr>
          <a:xfrm>
            <a:off x="340625" y="213450"/>
            <a:ext cx="8549700" cy="46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lang="en" sz="3000">
                <a:solidFill>
                  <a:schemeClr val="dk1"/>
                </a:solidFill>
                <a:latin typeface="Roboto Slab"/>
                <a:ea typeface="Roboto Slab"/>
                <a:cs typeface="Roboto Slab"/>
                <a:sym typeface="Roboto Slab"/>
              </a:rPr>
              <a:t>Today’s Activities: </a:t>
            </a:r>
            <a:endParaRPr sz="3000">
              <a:solidFill>
                <a:schemeClr val="dk1"/>
              </a:solidFill>
              <a:latin typeface="Roboto Slab"/>
              <a:ea typeface="Roboto Slab"/>
              <a:cs typeface="Roboto Slab"/>
              <a:sym typeface="Roboto Slab"/>
            </a:endParaRPr>
          </a:p>
          <a:p>
            <a:pPr indent="0" lvl="0" marL="0" rtl="0" algn="ctr">
              <a:lnSpc>
                <a:spcPct val="100000"/>
              </a:lnSpc>
              <a:spcBef>
                <a:spcPts val="1600"/>
              </a:spcBef>
              <a:spcAft>
                <a:spcPts val="0"/>
              </a:spcAft>
              <a:buNone/>
            </a:pPr>
            <a:r>
              <a:rPr lang="en" sz="3000">
                <a:solidFill>
                  <a:schemeClr val="dk1"/>
                </a:solidFill>
                <a:latin typeface="Roboto Slab"/>
                <a:ea typeface="Roboto Slab"/>
                <a:cs typeface="Roboto Slab"/>
                <a:sym typeface="Roboto Slab"/>
              </a:rPr>
              <a:t>Creating a Map Tour </a:t>
            </a:r>
            <a:endParaRPr sz="3000">
              <a:solidFill>
                <a:schemeClr val="dk1"/>
              </a:solidFill>
              <a:latin typeface="Roboto Slab"/>
              <a:ea typeface="Roboto Slab"/>
              <a:cs typeface="Roboto Slab"/>
              <a:sym typeface="Roboto Slab"/>
            </a:endParaRPr>
          </a:p>
          <a:p>
            <a:pPr indent="0" lvl="0" marL="0" rtl="0" algn="ctr">
              <a:lnSpc>
                <a:spcPct val="100000"/>
              </a:lnSpc>
              <a:spcBef>
                <a:spcPts val="1600"/>
              </a:spcBef>
              <a:spcAft>
                <a:spcPts val="0"/>
              </a:spcAft>
              <a:buNone/>
            </a:pPr>
            <a:r>
              <a:rPr b="1" lang="en" sz="3000">
                <a:solidFill>
                  <a:schemeClr val="dk1"/>
                </a:solidFill>
                <a:latin typeface="Roboto Slab"/>
                <a:ea typeface="Roboto Slab"/>
                <a:cs typeface="Roboto Slab"/>
                <a:sym typeface="Roboto Slab"/>
              </a:rPr>
              <a:t>Amelia Earhart’s 1937 Flight</a:t>
            </a:r>
            <a:r>
              <a:rPr lang="en" sz="3000">
                <a:solidFill>
                  <a:schemeClr val="dk1"/>
                </a:solidFill>
                <a:latin typeface="Roboto Slab"/>
                <a:ea typeface="Roboto Slab"/>
                <a:cs typeface="Roboto Slab"/>
                <a:sym typeface="Roboto Slab"/>
              </a:rPr>
              <a:t> </a:t>
            </a:r>
            <a:endParaRPr sz="3000">
              <a:solidFill>
                <a:schemeClr val="dk1"/>
              </a:solidFill>
              <a:latin typeface="Roboto Slab"/>
              <a:ea typeface="Roboto Slab"/>
              <a:cs typeface="Roboto Slab"/>
              <a:sym typeface="Roboto Slab"/>
            </a:endParaRPr>
          </a:p>
          <a:p>
            <a:pPr indent="0" lvl="0" marL="0" rtl="0" algn="ctr">
              <a:lnSpc>
                <a:spcPct val="100000"/>
              </a:lnSpc>
              <a:spcBef>
                <a:spcPts val="0"/>
              </a:spcBef>
              <a:spcAft>
                <a:spcPts val="0"/>
              </a:spcAft>
              <a:buNone/>
            </a:pPr>
            <a:r>
              <a:rPr lang="en" sz="3000">
                <a:solidFill>
                  <a:schemeClr val="dk1"/>
                </a:solidFill>
                <a:latin typeface="Roboto Slab"/>
                <a:ea typeface="Roboto Slab"/>
                <a:cs typeface="Roboto Slab"/>
                <a:sym typeface="Roboto Slab"/>
              </a:rPr>
              <a:t>&amp;</a:t>
            </a:r>
            <a:endParaRPr sz="3000">
              <a:solidFill>
                <a:schemeClr val="dk1"/>
              </a:solidFill>
              <a:latin typeface="Roboto Slab"/>
              <a:ea typeface="Roboto Slab"/>
              <a:cs typeface="Roboto Slab"/>
              <a:sym typeface="Roboto Slab"/>
            </a:endParaRPr>
          </a:p>
          <a:p>
            <a:pPr indent="0" lvl="0" marL="0" rtl="0" algn="ctr">
              <a:lnSpc>
                <a:spcPct val="100000"/>
              </a:lnSpc>
              <a:spcBef>
                <a:spcPts val="0"/>
              </a:spcBef>
              <a:spcAft>
                <a:spcPts val="0"/>
              </a:spcAft>
              <a:buNone/>
            </a:pPr>
            <a:r>
              <a:rPr lang="en" sz="3000">
                <a:solidFill>
                  <a:schemeClr val="dk1"/>
                </a:solidFill>
                <a:latin typeface="Roboto Slab"/>
                <a:ea typeface="Roboto Slab"/>
                <a:cs typeface="Roboto Slab"/>
                <a:sym typeface="Roboto Slab"/>
              </a:rPr>
              <a:t>a</a:t>
            </a:r>
            <a:r>
              <a:rPr lang="en" sz="3000">
                <a:solidFill>
                  <a:schemeClr val="dk1"/>
                </a:solidFill>
                <a:latin typeface="Roboto Slab"/>
                <a:ea typeface="Roboto Slab"/>
                <a:cs typeface="Roboto Slab"/>
                <a:sym typeface="Roboto Slab"/>
              </a:rPr>
              <a:t> Map Journal of</a:t>
            </a:r>
            <a:endParaRPr sz="3000">
              <a:solidFill>
                <a:schemeClr val="dk1"/>
              </a:solidFill>
              <a:latin typeface="Roboto Slab"/>
              <a:ea typeface="Roboto Slab"/>
              <a:cs typeface="Roboto Slab"/>
              <a:sym typeface="Roboto Slab"/>
            </a:endParaRPr>
          </a:p>
          <a:p>
            <a:pPr indent="0" lvl="0" marL="0" rtl="0" algn="ctr">
              <a:lnSpc>
                <a:spcPct val="100000"/>
              </a:lnSpc>
              <a:spcBef>
                <a:spcPts val="0"/>
              </a:spcBef>
              <a:spcAft>
                <a:spcPts val="0"/>
              </a:spcAft>
              <a:buNone/>
            </a:pPr>
            <a:r>
              <a:rPr b="1" lang="en" sz="3000">
                <a:solidFill>
                  <a:schemeClr val="dk1"/>
                </a:solidFill>
                <a:latin typeface="Roboto Slab"/>
                <a:ea typeface="Roboto Slab"/>
                <a:cs typeface="Roboto Slab"/>
                <a:sym typeface="Roboto Slab"/>
              </a:rPr>
              <a:t>Captain James Cook’s First Voyage</a:t>
            </a:r>
            <a:endParaRPr b="1" sz="3000">
              <a:solidFill>
                <a:schemeClr val="dk1"/>
              </a:solidFill>
              <a:latin typeface="Roboto Slab"/>
              <a:ea typeface="Roboto Slab"/>
              <a:cs typeface="Roboto Slab"/>
              <a:sym typeface="Roboto Slab"/>
            </a:endParaRPr>
          </a:p>
          <a:p>
            <a:pPr indent="0" lvl="0" marL="0" rtl="0" algn="ctr">
              <a:lnSpc>
                <a:spcPct val="115000"/>
              </a:lnSpc>
              <a:spcBef>
                <a:spcPts val="0"/>
              </a:spcBef>
              <a:spcAft>
                <a:spcPts val="1600"/>
              </a:spcAft>
              <a:buNone/>
            </a:pPr>
            <a:r>
              <a:t/>
            </a:r>
            <a:endParaRPr sz="3000">
              <a:solidFill>
                <a:schemeClr val="dk1"/>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9"/>
          <p:cNvPicPr preferRelativeResize="0"/>
          <p:nvPr/>
        </p:nvPicPr>
        <p:blipFill>
          <a:blip r:embed="rId3">
            <a:alphaModFix/>
          </a:blip>
          <a:stretch>
            <a:fillRect/>
          </a:stretch>
        </p:blipFill>
        <p:spPr>
          <a:xfrm>
            <a:off x="-100650" y="0"/>
            <a:ext cx="960499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0"/>
          <p:cNvPicPr preferRelativeResize="0"/>
          <p:nvPr/>
        </p:nvPicPr>
        <p:blipFill rotWithShape="1">
          <a:blip r:embed="rId3">
            <a:alphaModFix/>
          </a:blip>
          <a:srcRect b="3362" l="0" r="0" t="0"/>
          <a:stretch/>
        </p:blipFill>
        <p:spPr>
          <a:xfrm>
            <a:off x="0" y="0"/>
            <a:ext cx="9144000" cy="51434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nvSpPr>
        <p:spPr>
          <a:xfrm>
            <a:off x="340625" y="213450"/>
            <a:ext cx="8549700" cy="46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lnSpc>
                <a:spcPct val="115000"/>
              </a:lnSpc>
              <a:spcBef>
                <a:spcPts val="0"/>
              </a:spcBef>
              <a:spcAft>
                <a:spcPts val="0"/>
              </a:spcAft>
              <a:buNone/>
            </a:pPr>
            <a:r>
              <a:rPr lang="en" sz="3000">
                <a:solidFill>
                  <a:schemeClr val="dk1"/>
                </a:solidFill>
                <a:latin typeface="Roboto Slab"/>
                <a:ea typeface="Roboto Slab"/>
                <a:cs typeface="Roboto Slab"/>
                <a:sym typeface="Roboto Slab"/>
              </a:rPr>
              <a:t>Getting started:</a:t>
            </a:r>
            <a:endParaRPr sz="3000">
              <a:solidFill>
                <a:schemeClr val="dk1"/>
              </a:solidFill>
              <a:latin typeface="Roboto Slab"/>
              <a:ea typeface="Roboto Slab"/>
              <a:cs typeface="Roboto Slab"/>
              <a:sym typeface="Roboto Slab"/>
            </a:endParaRPr>
          </a:p>
          <a:p>
            <a:pPr indent="0" lvl="0" marL="0" rtl="0" algn="ctr">
              <a:lnSpc>
                <a:spcPct val="115000"/>
              </a:lnSpc>
              <a:spcBef>
                <a:spcPts val="1600"/>
              </a:spcBef>
              <a:spcAft>
                <a:spcPts val="0"/>
              </a:spcAft>
              <a:buNone/>
            </a:pPr>
            <a:r>
              <a:rPr lang="en" sz="3000">
                <a:solidFill>
                  <a:schemeClr val="dk1"/>
                </a:solidFill>
                <a:latin typeface="Roboto Slab"/>
                <a:ea typeface="Roboto Slab"/>
                <a:cs typeface="Roboto Slab"/>
                <a:sym typeface="Roboto Slab"/>
              </a:rPr>
              <a:t>Create an ArcGIS Online account </a:t>
            </a:r>
            <a:endParaRPr sz="3000">
              <a:solidFill>
                <a:schemeClr val="dk1"/>
              </a:solidFill>
              <a:latin typeface="Roboto Slab"/>
              <a:ea typeface="Roboto Slab"/>
              <a:cs typeface="Roboto Slab"/>
              <a:sym typeface="Roboto Slab"/>
            </a:endParaRPr>
          </a:p>
          <a:p>
            <a:pPr indent="0" lvl="0" marL="0" rtl="0" algn="ctr">
              <a:lnSpc>
                <a:spcPct val="115000"/>
              </a:lnSpc>
              <a:spcBef>
                <a:spcPts val="1600"/>
              </a:spcBef>
              <a:spcAft>
                <a:spcPts val="0"/>
              </a:spcAft>
              <a:buNone/>
            </a:pPr>
            <a:r>
              <a:rPr lang="en" sz="3000" u="sng">
                <a:solidFill>
                  <a:schemeClr val="hlink"/>
                </a:solidFill>
                <a:latin typeface="Roboto Slab"/>
                <a:ea typeface="Roboto Slab"/>
                <a:cs typeface="Roboto Slab"/>
                <a:sym typeface="Roboto Slab"/>
                <a:hlinkClick r:id="rId3"/>
              </a:rPr>
              <a:t>https://www.arcgis.com/home/signin.html</a:t>
            </a:r>
            <a:endParaRPr sz="3000">
              <a:solidFill>
                <a:schemeClr val="dk1"/>
              </a:solidFill>
              <a:latin typeface="Roboto Slab"/>
              <a:ea typeface="Roboto Slab"/>
              <a:cs typeface="Roboto Slab"/>
              <a:sym typeface="Roboto Slab"/>
            </a:endParaRPr>
          </a:p>
          <a:p>
            <a:pPr indent="0" lvl="0" marL="0" rtl="0" algn="ctr">
              <a:lnSpc>
                <a:spcPct val="115000"/>
              </a:lnSpc>
              <a:spcBef>
                <a:spcPts val="1600"/>
              </a:spcBef>
              <a:spcAft>
                <a:spcPts val="1600"/>
              </a:spcAft>
              <a:buNone/>
            </a:pPr>
            <a:r>
              <a:t/>
            </a:r>
            <a:endParaRPr sz="3000">
              <a:solidFill>
                <a:schemeClr val="dk1"/>
              </a:solidFill>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idx="4294967295" type="title"/>
          </p:nvPr>
        </p:nvSpPr>
        <p:spPr>
          <a:xfrm>
            <a:off x="387900" y="2649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0" name="Google Shape;70;p14"/>
          <p:cNvSpPr txBox="1"/>
          <p:nvPr>
            <p:ph idx="4294967295" type="body"/>
          </p:nvPr>
        </p:nvSpPr>
        <p:spPr>
          <a:xfrm>
            <a:off x="387900" y="1045400"/>
            <a:ext cx="8038800" cy="375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use maps for storytelling?</a:t>
            </a:r>
            <a:endParaRPr/>
          </a:p>
          <a:p>
            <a:pPr indent="-342900" lvl="0" marL="457200" rtl="0" algn="l">
              <a:spcBef>
                <a:spcPts val="0"/>
              </a:spcBef>
              <a:spcAft>
                <a:spcPts val="0"/>
              </a:spcAft>
              <a:buSzPts val="1800"/>
              <a:buChar char="●"/>
            </a:pPr>
            <a:r>
              <a:rPr lang="en"/>
              <a:t>What are Esri Story Maps?</a:t>
            </a:r>
            <a:endParaRPr/>
          </a:p>
          <a:p>
            <a:pPr indent="-342900" lvl="0" marL="457200" rtl="0" algn="l">
              <a:lnSpc>
                <a:spcPct val="115000"/>
              </a:lnSpc>
              <a:spcBef>
                <a:spcPts val="0"/>
              </a:spcBef>
              <a:spcAft>
                <a:spcPts val="0"/>
              </a:spcAft>
              <a:buSzPts val="1800"/>
              <a:buChar char="●"/>
            </a:pPr>
            <a:r>
              <a:rPr lang="en"/>
              <a:t>Tips for telling a good story</a:t>
            </a:r>
            <a:endParaRPr/>
          </a:p>
          <a:p>
            <a:pPr indent="-342900" lvl="0" marL="457200" rtl="0" algn="l">
              <a:spcBef>
                <a:spcPts val="0"/>
              </a:spcBef>
              <a:spcAft>
                <a:spcPts val="0"/>
              </a:spcAft>
              <a:buSzPts val="1800"/>
              <a:buChar char="●"/>
            </a:pPr>
            <a:r>
              <a:rPr lang="en"/>
              <a:t>Types of Story Map Applications</a:t>
            </a:r>
            <a:endParaRPr/>
          </a:p>
          <a:p>
            <a:pPr indent="-342900" lvl="0" marL="457200" rtl="0" algn="l">
              <a:spcBef>
                <a:spcPts val="0"/>
              </a:spcBef>
              <a:spcAft>
                <a:spcPts val="0"/>
              </a:spcAft>
              <a:buSzPts val="1800"/>
              <a:buChar char="●"/>
            </a:pPr>
            <a:r>
              <a:rPr lang="en"/>
              <a:t>Examples of Story Maps</a:t>
            </a:r>
            <a:endParaRPr/>
          </a:p>
          <a:p>
            <a:pPr indent="-342900" lvl="0" marL="457200" rtl="0" algn="l">
              <a:lnSpc>
                <a:spcPct val="115000"/>
              </a:lnSpc>
              <a:spcBef>
                <a:spcPts val="0"/>
              </a:spcBef>
              <a:spcAft>
                <a:spcPts val="0"/>
              </a:spcAft>
              <a:buSzPts val="1800"/>
              <a:buChar char="●"/>
            </a:pPr>
            <a:r>
              <a:rPr lang="en"/>
              <a:t>Mapping Activity</a:t>
            </a:r>
            <a:endParaRPr/>
          </a:p>
          <a:p>
            <a:pPr indent="-342900" lvl="0" marL="457200" rtl="0" algn="l">
              <a:spcBef>
                <a:spcPts val="0"/>
              </a:spcBef>
              <a:spcAft>
                <a:spcPts val="0"/>
              </a:spcAft>
              <a:buSzPts val="1800"/>
              <a:buChar char="●"/>
            </a:pPr>
            <a:r>
              <a:rPr lang="en"/>
              <a:t>Experiment &amp; Practice</a:t>
            </a:r>
            <a:endParaRPr/>
          </a:p>
          <a:p>
            <a:pPr indent="-342900" lvl="0" marL="457200" rtl="0" algn="l">
              <a:lnSpc>
                <a:spcPct val="115000"/>
              </a:lnSpc>
              <a:spcBef>
                <a:spcPts val="0"/>
              </a:spcBef>
              <a:spcAft>
                <a:spcPts val="0"/>
              </a:spcAft>
              <a:buSzPts val="1800"/>
              <a:buChar char="●"/>
            </a:pPr>
            <a:r>
              <a:rPr lang="en"/>
              <a:t>Technical Advice &amp; Helpful Resources</a:t>
            </a:r>
            <a:endParaRPr/>
          </a:p>
          <a:p>
            <a:pPr indent="-342900" lvl="0" marL="457200" rtl="0" algn="l">
              <a:lnSpc>
                <a:spcPct val="115000"/>
              </a:lnSpc>
              <a:spcBef>
                <a:spcPts val="0"/>
              </a:spcBef>
              <a:spcAft>
                <a:spcPts val="0"/>
              </a:spcAft>
              <a:buSzPts val="1800"/>
              <a:buChar char="●"/>
            </a:pPr>
            <a:r>
              <a:rPr lang="en"/>
              <a:t>Contact info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nvSpPr>
        <p:spPr>
          <a:xfrm>
            <a:off x="340625" y="213450"/>
            <a:ext cx="8549700" cy="46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lnSpc>
                <a:spcPct val="115000"/>
              </a:lnSpc>
              <a:spcBef>
                <a:spcPts val="0"/>
              </a:spcBef>
              <a:spcAft>
                <a:spcPts val="0"/>
              </a:spcAft>
              <a:buNone/>
            </a:pPr>
            <a:r>
              <a:rPr lang="en" sz="3000">
                <a:solidFill>
                  <a:schemeClr val="dk1"/>
                </a:solidFill>
                <a:latin typeface="Roboto Slab"/>
                <a:ea typeface="Roboto Slab"/>
                <a:cs typeface="Roboto Slab"/>
                <a:sym typeface="Roboto Slab"/>
              </a:rPr>
              <a:t>Download workshop files:</a:t>
            </a:r>
            <a:endParaRPr sz="3000">
              <a:solidFill>
                <a:schemeClr val="dk1"/>
              </a:solidFill>
              <a:latin typeface="Roboto Slab"/>
              <a:ea typeface="Roboto Slab"/>
              <a:cs typeface="Roboto Slab"/>
              <a:sym typeface="Roboto Slab"/>
            </a:endParaRPr>
          </a:p>
          <a:p>
            <a:pPr indent="0" lvl="0" marL="0" marR="0" rtl="0" algn="ctr">
              <a:lnSpc>
                <a:spcPct val="115000"/>
              </a:lnSpc>
              <a:spcBef>
                <a:spcPts val="1600"/>
              </a:spcBef>
              <a:spcAft>
                <a:spcPts val="1600"/>
              </a:spcAft>
              <a:buNone/>
            </a:pPr>
            <a:r>
              <a:rPr lang="en" sz="3000" u="sng">
                <a:solidFill>
                  <a:schemeClr val="hlink"/>
                </a:solidFill>
                <a:latin typeface="Roboto Slab"/>
                <a:ea typeface="Roboto Slab"/>
                <a:cs typeface="Roboto Slab"/>
                <a:sym typeface="Roboto Slab"/>
                <a:hlinkClick r:id="rId3"/>
              </a:rPr>
              <a:t>http://go.ncsu.edu/storytelling-gis</a:t>
            </a:r>
            <a:endParaRPr sz="3000" u="sng">
              <a:solidFill>
                <a:schemeClr val="hlink"/>
              </a:solidFill>
              <a:latin typeface="Roboto Slab"/>
              <a:ea typeface="Roboto Slab"/>
              <a:cs typeface="Roboto Slab"/>
              <a:sym typeface="Roboto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33"/>
          <p:cNvPicPr preferRelativeResize="0"/>
          <p:nvPr/>
        </p:nvPicPr>
        <p:blipFill>
          <a:blip r:embed="rId3">
            <a:alphaModFix/>
          </a:blip>
          <a:stretch>
            <a:fillRect/>
          </a:stretch>
        </p:blipFill>
        <p:spPr>
          <a:xfrm>
            <a:off x="991001" y="484250"/>
            <a:ext cx="7377000" cy="3788793"/>
          </a:xfrm>
          <a:prstGeom prst="rect">
            <a:avLst/>
          </a:prstGeom>
          <a:noFill/>
          <a:ln>
            <a:noFill/>
          </a:ln>
        </p:spPr>
      </p:pic>
      <p:sp>
        <p:nvSpPr>
          <p:cNvPr id="199" name="Google Shape;199;p33"/>
          <p:cNvSpPr txBox="1"/>
          <p:nvPr/>
        </p:nvSpPr>
        <p:spPr>
          <a:xfrm>
            <a:off x="816825" y="4362400"/>
            <a:ext cx="7377000" cy="56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lang="en" sz="3000" u="sng">
                <a:solidFill>
                  <a:schemeClr val="hlink"/>
                </a:solidFill>
                <a:latin typeface="Roboto Slab"/>
                <a:ea typeface="Roboto Slab"/>
                <a:cs typeface="Roboto Slab"/>
                <a:sym typeface="Roboto Slab"/>
              </a:rPr>
              <a:t>https://storymaps.arcgis.com/en/</a:t>
            </a:r>
            <a:endParaRPr sz="3000" u="sng">
              <a:solidFill>
                <a:schemeClr val="hlink"/>
              </a:solidFill>
              <a:latin typeface="Roboto Slab"/>
              <a:ea typeface="Roboto Slab"/>
              <a:cs typeface="Roboto Slab"/>
              <a:sym typeface="Roboto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4"/>
          <p:cNvSpPr txBox="1"/>
          <p:nvPr>
            <p:ph idx="4294967295" type="title"/>
          </p:nvPr>
        </p:nvSpPr>
        <p:spPr>
          <a:xfrm>
            <a:off x="183150" y="0"/>
            <a:ext cx="8777700" cy="8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Advice </a:t>
            </a:r>
            <a:endParaRPr/>
          </a:p>
        </p:txBody>
      </p:sp>
      <p:sp>
        <p:nvSpPr>
          <p:cNvPr id="205" name="Google Shape;205;p34"/>
          <p:cNvSpPr txBox="1"/>
          <p:nvPr>
            <p:ph idx="4294967295" type="body"/>
          </p:nvPr>
        </p:nvSpPr>
        <p:spPr>
          <a:xfrm>
            <a:off x="324425" y="1112600"/>
            <a:ext cx="8051700" cy="353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Image size should be less than 400 KB</a:t>
            </a:r>
            <a:endParaRPr/>
          </a:p>
          <a:p>
            <a:pPr indent="-342900" lvl="0" marL="457200" rtl="0" algn="l">
              <a:spcBef>
                <a:spcPts val="0"/>
              </a:spcBef>
              <a:spcAft>
                <a:spcPts val="0"/>
              </a:spcAft>
              <a:buSzPts val="1800"/>
              <a:buChar char="●"/>
            </a:pPr>
            <a:r>
              <a:rPr lang="en"/>
              <a:t>JPG is the recommended file format</a:t>
            </a:r>
            <a:endParaRPr/>
          </a:p>
          <a:p>
            <a:pPr indent="-342900" lvl="0" marL="457200" rtl="0" algn="l">
              <a:spcBef>
                <a:spcPts val="0"/>
              </a:spcBef>
              <a:spcAft>
                <a:spcPts val="0"/>
              </a:spcAft>
              <a:buSzPts val="1800"/>
              <a:buChar char="●"/>
            </a:pPr>
            <a:r>
              <a:rPr lang="en"/>
              <a:t>You can upload your images manually or link to them if they are hosted online in your csv</a:t>
            </a:r>
            <a:endParaRPr/>
          </a:p>
          <a:p>
            <a:pPr indent="-342900" lvl="0" marL="457200" rtl="0" algn="l">
              <a:spcBef>
                <a:spcPts val="0"/>
              </a:spcBef>
              <a:spcAft>
                <a:spcPts val="0"/>
              </a:spcAft>
              <a:buSzPts val="1800"/>
              <a:buChar char="●"/>
            </a:pPr>
            <a:r>
              <a:rPr lang="en"/>
              <a:t>You can embed your map tour in another website using an iframe (see FAQ link on how to do it under helpful resources slide)</a:t>
            </a:r>
            <a:endParaRPr/>
          </a:p>
          <a:p>
            <a:pPr indent="-342900" lvl="0" marL="457200" rtl="0" algn="l">
              <a:spcBef>
                <a:spcPts val="0"/>
              </a:spcBef>
              <a:spcAft>
                <a:spcPts val="0"/>
              </a:spcAft>
              <a:buSzPts val="1800"/>
              <a:buChar char="●"/>
            </a:pPr>
            <a:r>
              <a:rPr lang="en"/>
              <a:t>There is a 1,000 dataset point limit unless you want to download Story Maps and host it on your own website.  For the Map Tour, you can add no more than 99 points. Keep in mind the larger your dataset, the slower your map will load.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5"/>
          <p:cNvSpPr txBox="1"/>
          <p:nvPr>
            <p:ph idx="4294967295" type="title"/>
          </p:nvPr>
        </p:nvSpPr>
        <p:spPr>
          <a:xfrm>
            <a:off x="183150" y="0"/>
            <a:ext cx="8777700" cy="8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Helpful Resources</a:t>
            </a:r>
            <a:r>
              <a:rPr lang="en"/>
              <a:t> </a:t>
            </a:r>
            <a:endParaRPr/>
          </a:p>
        </p:txBody>
      </p:sp>
      <p:sp>
        <p:nvSpPr>
          <p:cNvPr id="211" name="Google Shape;211;p35"/>
          <p:cNvSpPr txBox="1"/>
          <p:nvPr>
            <p:ph idx="4294967295" type="body"/>
          </p:nvPr>
        </p:nvSpPr>
        <p:spPr>
          <a:xfrm>
            <a:off x="324425" y="1112600"/>
            <a:ext cx="8051700" cy="35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Data and GIS Services at NCSU Libraries</a:t>
            </a:r>
            <a:endParaRPr/>
          </a:p>
          <a:p>
            <a:pPr indent="0" lvl="0" marL="0" rtl="0" algn="l">
              <a:spcBef>
                <a:spcPts val="1600"/>
              </a:spcBef>
              <a:spcAft>
                <a:spcPts val="0"/>
              </a:spcAft>
              <a:buNone/>
            </a:pPr>
            <a:r>
              <a:rPr lang="en" u="sng">
                <a:solidFill>
                  <a:schemeClr val="hlink"/>
                </a:solidFill>
                <a:hlinkClick r:id="rId4"/>
              </a:rPr>
              <a:t>Esri E-Learning Training at NCSU Libraries</a:t>
            </a:r>
            <a:endParaRPr/>
          </a:p>
          <a:p>
            <a:pPr indent="0" lvl="0" marL="0" rtl="0" algn="l">
              <a:spcBef>
                <a:spcPts val="1600"/>
              </a:spcBef>
              <a:spcAft>
                <a:spcPts val="0"/>
              </a:spcAft>
              <a:buNone/>
            </a:pPr>
            <a:r>
              <a:rPr lang="en" u="sng">
                <a:solidFill>
                  <a:schemeClr val="hlink"/>
                </a:solidFill>
                <a:hlinkClick r:id="rId5"/>
              </a:rPr>
              <a:t>Getting started with Esri Story Maps</a:t>
            </a:r>
            <a:endParaRPr/>
          </a:p>
          <a:p>
            <a:pPr indent="0" lvl="0" marL="0" rtl="0" algn="l">
              <a:spcBef>
                <a:spcPts val="1600"/>
              </a:spcBef>
              <a:spcAft>
                <a:spcPts val="0"/>
              </a:spcAft>
              <a:buNone/>
            </a:pPr>
            <a:r>
              <a:rPr lang="en" u="sng">
                <a:solidFill>
                  <a:schemeClr val="hlink"/>
                </a:solidFill>
                <a:hlinkClick r:id="rId6"/>
              </a:rPr>
              <a:t>Esri Story Maps FAQ</a:t>
            </a:r>
            <a:endParaRPr/>
          </a:p>
          <a:p>
            <a:pPr indent="0" lvl="0" marL="0" rtl="0" algn="l">
              <a:spcBef>
                <a:spcPts val="1600"/>
              </a:spcBef>
              <a:spcAft>
                <a:spcPts val="0"/>
              </a:spcAft>
              <a:buNone/>
            </a:pPr>
            <a:r>
              <a:rPr lang="en" u="sng">
                <a:solidFill>
                  <a:schemeClr val="hlink"/>
                </a:solidFill>
                <a:hlinkClick r:id="rId7"/>
              </a:rPr>
              <a:t>Esri Map Tour tutorial online</a:t>
            </a:r>
            <a:endParaRPr/>
          </a:p>
          <a:p>
            <a:pPr indent="0" lvl="0" marL="0" rtl="0" algn="l">
              <a:spcBef>
                <a:spcPts val="1600"/>
              </a:spcBef>
              <a:spcAft>
                <a:spcPts val="0"/>
              </a:spcAft>
              <a:buNone/>
            </a:pPr>
            <a:r>
              <a:rPr lang="en" u="sng">
                <a:solidFill>
                  <a:schemeClr val="hlink"/>
                </a:solidFill>
                <a:hlinkClick r:id="rId8"/>
              </a:rPr>
              <a:t>Esri Story Maps gallery</a:t>
            </a:r>
            <a:endParaRPr/>
          </a:p>
          <a:p>
            <a:pPr indent="0" lvl="0" marL="0" rtl="0" algn="l">
              <a:spcBef>
                <a:spcPts val="1600"/>
              </a:spcBef>
              <a:spcAft>
                <a:spcPts val="0"/>
              </a:spcAft>
              <a:buNone/>
            </a:pPr>
            <a:r>
              <a:rPr lang="en" u="sng">
                <a:solidFill>
                  <a:schemeClr val="hlink"/>
                </a:solidFill>
                <a:hlinkClick r:id="rId9"/>
              </a:rPr>
              <a:t>ArcGIS Online Assistant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nvSpPr>
        <p:spPr>
          <a:xfrm>
            <a:off x="340625" y="213450"/>
            <a:ext cx="8549700" cy="46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marR="0" rtl="0" algn="ctr">
              <a:lnSpc>
                <a:spcPct val="115000"/>
              </a:lnSpc>
              <a:spcBef>
                <a:spcPts val="0"/>
              </a:spcBef>
              <a:spcAft>
                <a:spcPts val="1600"/>
              </a:spcAft>
              <a:buNone/>
            </a:pPr>
            <a:r>
              <a:rPr lang="en" sz="3000">
                <a:solidFill>
                  <a:schemeClr val="dk1"/>
                </a:solidFill>
                <a:latin typeface="Roboto Slab"/>
                <a:ea typeface="Roboto Slab"/>
                <a:cs typeface="Roboto Slab"/>
                <a:sym typeface="Roboto Slab"/>
              </a:rPr>
              <a:t>Practice &amp; Experiment!</a:t>
            </a:r>
            <a:endParaRPr sz="3000">
              <a:solidFill>
                <a:schemeClr val="dk1"/>
              </a:solidFill>
              <a:latin typeface="Roboto Slab"/>
              <a:ea typeface="Roboto Slab"/>
              <a:cs typeface="Roboto Slab"/>
              <a:sym typeface="Roboto Slab"/>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7"/>
          <p:cNvSpPr txBox="1"/>
          <p:nvPr/>
        </p:nvSpPr>
        <p:spPr>
          <a:xfrm>
            <a:off x="340625" y="213450"/>
            <a:ext cx="8549700" cy="468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chemeClr val="dk1"/>
                </a:solidFill>
                <a:latin typeface="Roboto Slab"/>
                <a:ea typeface="Roboto Slab"/>
                <a:cs typeface="Roboto Slab"/>
                <a:sym typeface="Roboto Slab"/>
              </a:rPr>
              <a:t>Contact info for more help or consultations!</a:t>
            </a:r>
            <a:endParaRPr sz="3000">
              <a:solidFill>
                <a:schemeClr val="dk1"/>
              </a:solidFill>
              <a:latin typeface="Roboto Slab"/>
              <a:ea typeface="Roboto Slab"/>
              <a:cs typeface="Roboto Slab"/>
              <a:sym typeface="Roboto Slab"/>
            </a:endParaRPr>
          </a:p>
          <a:p>
            <a:pPr indent="0" lvl="0" marL="0" rtl="0" algn="ctr">
              <a:lnSpc>
                <a:spcPct val="115000"/>
              </a:lnSpc>
              <a:spcBef>
                <a:spcPts val="1600"/>
              </a:spcBef>
              <a:spcAft>
                <a:spcPts val="0"/>
              </a:spcAft>
              <a:buNone/>
            </a:pPr>
            <a:r>
              <a:t/>
            </a:r>
            <a:endParaRPr sz="3000">
              <a:solidFill>
                <a:schemeClr val="dk1"/>
              </a:solidFill>
              <a:latin typeface="Roboto Slab"/>
              <a:ea typeface="Roboto Slab"/>
              <a:cs typeface="Roboto Slab"/>
              <a:sym typeface="Roboto Slab"/>
            </a:endParaRPr>
          </a:p>
          <a:p>
            <a:pPr indent="0" lvl="0" marL="0" rtl="0" algn="ctr">
              <a:spcBef>
                <a:spcPts val="160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marR="0" rtl="0" algn="ctr">
              <a:lnSpc>
                <a:spcPct val="115000"/>
              </a:lnSpc>
              <a:spcBef>
                <a:spcPts val="0"/>
              </a:spcBef>
              <a:spcAft>
                <a:spcPts val="0"/>
              </a:spcAft>
              <a:buNone/>
            </a:pPr>
            <a:r>
              <a:t/>
            </a:r>
            <a:endParaRPr sz="3000">
              <a:solidFill>
                <a:schemeClr val="dk1"/>
              </a:solidFill>
              <a:latin typeface="Roboto Slab"/>
              <a:ea typeface="Roboto Slab"/>
              <a:cs typeface="Roboto Slab"/>
              <a:sym typeface="Roboto Slab"/>
            </a:endParaRPr>
          </a:p>
          <a:p>
            <a:pPr indent="0" lvl="0" marL="0" marR="0" rtl="0" algn="ctr">
              <a:lnSpc>
                <a:spcPct val="115000"/>
              </a:lnSpc>
              <a:spcBef>
                <a:spcPts val="1600"/>
              </a:spcBef>
              <a:spcAft>
                <a:spcPts val="1600"/>
              </a:spcAft>
              <a:buNone/>
            </a:pPr>
            <a:r>
              <a:t/>
            </a:r>
            <a:endParaRPr sz="3000">
              <a:solidFill>
                <a:schemeClr val="dk1"/>
              </a:solidFill>
              <a:latin typeface="Roboto Slab"/>
              <a:ea typeface="Roboto Slab"/>
              <a:cs typeface="Roboto Slab"/>
              <a:sym typeface="Roboto Slab"/>
            </a:endParaRPr>
          </a:p>
        </p:txBody>
      </p:sp>
      <p:pic>
        <p:nvPicPr>
          <p:cNvPr id="222" name="Google Shape;222;p37"/>
          <p:cNvPicPr preferRelativeResize="0"/>
          <p:nvPr/>
        </p:nvPicPr>
        <p:blipFill>
          <a:blip r:embed="rId3">
            <a:alphaModFix/>
          </a:blip>
          <a:stretch>
            <a:fillRect/>
          </a:stretch>
        </p:blipFill>
        <p:spPr>
          <a:xfrm>
            <a:off x="991650" y="1035138"/>
            <a:ext cx="2652750" cy="2652750"/>
          </a:xfrm>
          <a:prstGeom prst="rect">
            <a:avLst/>
          </a:prstGeom>
          <a:noFill/>
          <a:ln>
            <a:noFill/>
          </a:ln>
        </p:spPr>
      </p:pic>
      <p:sp>
        <p:nvSpPr>
          <p:cNvPr id="223" name="Google Shape;223;p37"/>
          <p:cNvSpPr txBox="1"/>
          <p:nvPr/>
        </p:nvSpPr>
        <p:spPr>
          <a:xfrm>
            <a:off x="897000" y="3721950"/>
            <a:ext cx="29751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Slab"/>
                <a:ea typeface="Roboto Slab"/>
                <a:cs typeface="Roboto Slab"/>
                <a:sym typeface="Roboto Slab"/>
              </a:rPr>
              <a:t>Erica Hayes, NCSU Libraries Fellow</a:t>
            </a:r>
            <a:endParaRPr sz="12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en" sz="1200">
                <a:solidFill>
                  <a:srgbClr val="FFFFFF"/>
                </a:solidFill>
                <a:latin typeface="Roboto Slab"/>
                <a:ea typeface="Roboto Slab"/>
                <a:cs typeface="Roboto Slab"/>
                <a:sym typeface="Roboto Slab"/>
              </a:rPr>
              <a:t>Copyright &amp; Digital Scholarship Center (Digital Scholarship Specialist &amp; Story Maps Enthusiast)</a:t>
            </a:r>
            <a:endParaRPr sz="12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en" sz="1200">
                <a:solidFill>
                  <a:srgbClr val="FFFFFF"/>
                </a:solidFill>
                <a:latin typeface="Roboto Slab"/>
                <a:ea typeface="Roboto Slab"/>
                <a:cs typeface="Roboto Slab"/>
                <a:sym typeface="Roboto Slab"/>
              </a:rPr>
              <a:t>eyhayes@ncsu.edu</a:t>
            </a:r>
            <a:endParaRPr sz="1200">
              <a:solidFill>
                <a:srgbClr val="FFFFFF"/>
              </a:solidFill>
              <a:latin typeface="Roboto Slab"/>
              <a:ea typeface="Roboto Slab"/>
              <a:cs typeface="Roboto Slab"/>
              <a:sym typeface="Roboto Slab"/>
            </a:endParaRPr>
          </a:p>
        </p:txBody>
      </p:sp>
      <p:pic>
        <p:nvPicPr>
          <p:cNvPr id="224" name="Google Shape;224;p37"/>
          <p:cNvPicPr preferRelativeResize="0"/>
          <p:nvPr/>
        </p:nvPicPr>
        <p:blipFill>
          <a:blip r:embed="rId4">
            <a:alphaModFix/>
          </a:blip>
          <a:stretch>
            <a:fillRect/>
          </a:stretch>
        </p:blipFill>
        <p:spPr>
          <a:xfrm>
            <a:off x="4815525" y="1000050"/>
            <a:ext cx="2722950" cy="2722950"/>
          </a:xfrm>
          <a:prstGeom prst="rect">
            <a:avLst/>
          </a:prstGeom>
          <a:noFill/>
          <a:ln>
            <a:noFill/>
          </a:ln>
        </p:spPr>
      </p:pic>
      <p:sp>
        <p:nvSpPr>
          <p:cNvPr id="225" name="Google Shape;225;p37"/>
          <p:cNvSpPr txBox="1"/>
          <p:nvPr/>
        </p:nvSpPr>
        <p:spPr>
          <a:xfrm>
            <a:off x="4815525" y="3819475"/>
            <a:ext cx="29751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Slab"/>
                <a:ea typeface="Roboto Slab"/>
                <a:cs typeface="Roboto Slab"/>
                <a:sym typeface="Roboto Slab"/>
              </a:rPr>
              <a:t>Mia Partlow</a:t>
            </a:r>
            <a:r>
              <a:rPr lang="en" sz="1200">
                <a:solidFill>
                  <a:srgbClr val="FFFFFF"/>
                </a:solidFill>
                <a:latin typeface="Roboto Slab"/>
                <a:ea typeface="Roboto Slab"/>
                <a:cs typeface="Roboto Slab"/>
                <a:sym typeface="Roboto Slab"/>
              </a:rPr>
              <a:t>, NCSU Libraries Fellow</a:t>
            </a:r>
            <a:endParaRPr sz="12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en" sz="1200">
                <a:solidFill>
                  <a:srgbClr val="FFFFFF"/>
                </a:solidFill>
                <a:latin typeface="Roboto Slab"/>
                <a:ea typeface="Roboto Slab"/>
                <a:cs typeface="Roboto Slab"/>
                <a:sym typeface="Roboto Slab"/>
              </a:rPr>
              <a:t>Data &amp; Visualization Department</a:t>
            </a:r>
            <a:endParaRPr sz="12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en" sz="1200">
                <a:solidFill>
                  <a:srgbClr val="FFFFFF"/>
                </a:solidFill>
                <a:latin typeface="Roboto Slab"/>
                <a:ea typeface="Roboto Slab"/>
                <a:cs typeface="Roboto Slab"/>
                <a:sym typeface="Roboto Slab"/>
              </a:rPr>
              <a:t>mpduffy@ncsu.edu</a:t>
            </a:r>
            <a:endParaRPr sz="1200">
              <a:solidFill>
                <a:srgbClr val="FFFFFF"/>
              </a:solidFill>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nvSpPr>
        <p:spPr>
          <a:xfrm>
            <a:off x="340625" y="213450"/>
            <a:ext cx="8549700" cy="46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marR="0" rtl="0" algn="ctr">
              <a:lnSpc>
                <a:spcPct val="115000"/>
              </a:lnSpc>
              <a:spcBef>
                <a:spcPts val="0"/>
              </a:spcBef>
              <a:spcAft>
                <a:spcPts val="1600"/>
              </a:spcAft>
              <a:buNone/>
            </a:pPr>
            <a:r>
              <a:rPr lang="en" sz="3000">
                <a:solidFill>
                  <a:schemeClr val="dk1"/>
                </a:solidFill>
                <a:latin typeface="Roboto Slab"/>
                <a:ea typeface="Roboto Slab"/>
                <a:cs typeface="Roboto Slab"/>
                <a:sym typeface="Roboto Slab"/>
              </a:rPr>
              <a:t>Questions?</a:t>
            </a:r>
            <a:endParaRPr sz="3000">
              <a:solidFill>
                <a:schemeClr val="dk1"/>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idx="4294967295" type="title"/>
          </p:nvPr>
        </p:nvSpPr>
        <p:spPr>
          <a:xfrm>
            <a:off x="183150" y="0"/>
            <a:ext cx="8777700" cy="8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use maps for storytelling?</a:t>
            </a:r>
            <a:endParaRPr/>
          </a:p>
        </p:txBody>
      </p:sp>
      <p:sp>
        <p:nvSpPr>
          <p:cNvPr id="76" name="Google Shape;76;p15"/>
          <p:cNvSpPr txBox="1"/>
          <p:nvPr>
            <p:ph idx="4294967295" type="body"/>
          </p:nvPr>
        </p:nvSpPr>
        <p:spPr>
          <a:xfrm>
            <a:off x="314100" y="1256900"/>
            <a:ext cx="3520200" cy="3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Maps can help you...</a:t>
            </a:r>
            <a:endParaRPr/>
          </a:p>
          <a:p>
            <a:pPr indent="-342900" lvl="0" marL="457200" rtl="0" algn="l">
              <a:spcBef>
                <a:spcPts val="1600"/>
              </a:spcBef>
              <a:spcAft>
                <a:spcPts val="0"/>
              </a:spcAft>
              <a:buSzPts val="1800"/>
              <a:buChar char="●"/>
            </a:pPr>
            <a:r>
              <a:rPr lang="en"/>
              <a:t>Visualize</a:t>
            </a:r>
            <a:endParaRPr/>
          </a:p>
          <a:p>
            <a:pPr indent="-317500" lvl="1" marL="914400" rtl="0" algn="l">
              <a:spcBef>
                <a:spcPts val="0"/>
              </a:spcBef>
              <a:spcAft>
                <a:spcPts val="0"/>
              </a:spcAft>
              <a:buSzPts val="1400"/>
              <a:buChar char="○"/>
            </a:pPr>
            <a:r>
              <a:rPr lang="en"/>
              <a:t>Where events happened </a:t>
            </a:r>
            <a:endParaRPr/>
          </a:p>
          <a:p>
            <a:pPr indent="-317500" lvl="1" marL="914400" rtl="0" algn="l">
              <a:spcBef>
                <a:spcPts val="0"/>
              </a:spcBef>
              <a:spcAft>
                <a:spcPts val="0"/>
              </a:spcAft>
              <a:buSzPts val="1400"/>
              <a:buChar char="○"/>
            </a:pPr>
            <a:r>
              <a:rPr lang="en"/>
              <a:t>Distance</a:t>
            </a:r>
            <a:endParaRPr/>
          </a:p>
          <a:p>
            <a:pPr indent="-317500" lvl="1" marL="914400" rtl="0" algn="l">
              <a:spcBef>
                <a:spcPts val="0"/>
              </a:spcBef>
              <a:spcAft>
                <a:spcPts val="0"/>
              </a:spcAft>
              <a:buSzPts val="1400"/>
              <a:buChar char="○"/>
            </a:pPr>
            <a:r>
              <a:rPr lang="en"/>
              <a:t>Gaps &amp; clusters</a:t>
            </a:r>
            <a:endParaRPr/>
          </a:p>
          <a:p>
            <a:pPr indent="-317500" lvl="1" marL="914400" rtl="0" algn="l">
              <a:spcBef>
                <a:spcPts val="0"/>
              </a:spcBef>
              <a:spcAft>
                <a:spcPts val="0"/>
              </a:spcAft>
              <a:buSzPts val="1400"/>
              <a:buChar char="○"/>
            </a:pPr>
            <a:r>
              <a:rPr lang="en"/>
              <a:t>Networks &amp; movement</a:t>
            </a:r>
            <a:endParaRPr/>
          </a:p>
          <a:p>
            <a:pPr indent="-342900" lvl="0" marL="457200" rtl="0" algn="l">
              <a:spcBef>
                <a:spcPts val="0"/>
              </a:spcBef>
              <a:spcAft>
                <a:spcPts val="0"/>
              </a:spcAft>
              <a:buSzPts val="1800"/>
              <a:buChar char="●"/>
            </a:pPr>
            <a:r>
              <a:rPr lang="en"/>
              <a:t>Gain insight into how far a character, person, disease, or animal, etc. traveled</a:t>
            </a:r>
            <a:endParaRPr/>
          </a:p>
          <a:p>
            <a:pPr indent="-342900" lvl="0" marL="457200" rtl="0" algn="l">
              <a:spcBef>
                <a:spcPts val="0"/>
              </a:spcBef>
              <a:spcAft>
                <a:spcPts val="0"/>
              </a:spcAft>
              <a:buSzPts val="1800"/>
              <a:buChar char="●"/>
            </a:pPr>
            <a:r>
              <a:rPr lang="en"/>
              <a:t>Gain insight into why certain events happened </a:t>
            </a:r>
            <a:endParaRPr/>
          </a:p>
          <a:p>
            <a:pPr indent="0" lvl="0" marL="0" rtl="0" algn="l">
              <a:spcBef>
                <a:spcPts val="1600"/>
              </a:spcBef>
              <a:spcAft>
                <a:spcPts val="1600"/>
              </a:spcAft>
              <a:buNone/>
            </a:pPr>
            <a:r>
              <a:t/>
            </a:r>
            <a:endParaRPr/>
          </a:p>
        </p:txBody>
      </p:sp>
      <p:pic>
        <p:nvPicPr>
          <p:cNvPr id="77" name="Google Shape;77;p15"/>
          <p:cNvPicPr preferRelativeResize="0"/>
          <p:nvPr/>
        </p:nvPicPr>
        <p:blipFill>
          <a:blip r:embed="rId3">
            <a:alphaModFix/>
          </a:blip>
          <a:stretch>
            <a:fillRect/>
          </a:stretch>
        </p:blipFill>
        <p:spPr>
          <a:xfrm>
            <a:off x="3975525" y="1213149"/>
            <a:ext cx="4850275" cy="271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idx="4294967295" type="title"/>
          </p:nvPr>
        </p:nvSpPr>
        <p:spPr>
          <a:xfrm>
            <a:off x="387900" y="1736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GIS Basics</a:t>
            </a:r>
            <a:endParaRPr/>
          </a:p>
        </p:txBody>
      </p:sp>
      <p:sp>
        <p:nvSpPr>
          <p:cNvPr id="83" name="Google Shape;83;p16"/>
          <p:cNvSpPr txBox="1"/>
          <p:nvPr>
            <p:ph idx="4294967295" type="body"/>
          </p:nvPr>
        </p:nvSpPr>
        <p:spPr>
          <a:xfrm>
            <a:off x="387900" y="1033775"/>
            <a:ext cx="3501300" cy="39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Geographic Information System (GIS): </a:t>
            </a:r>
            <a:endParaRPr/>
          </a:p>
          <a:p>
            <a:pPr indent="-317500" lvl="0" marL="457200" rtl="0" algn="l">
              <a:spcBef>
                <a:spcPts val="1600"/>
              </a:spcBef>
              <a:spcAft>
                <a:spcPts val="0"/>
              </a:spcAft>
              <a:buSzPts val="1400"/>
              <a:buChar char="●"/>
            </a:pPr>
            <a:r>
              <a:rPr lang="en" sz="1400"/>
              <a:t>A</a:t>
            </a:r>
            <a:r>
              <a:rPr lang="en" sz="1400"/>
              <a:t> system designed to capture, store, manipulate, analyze, manage, and present all types of geographic data</a:t>
            </a:r>
            <a:endParaRPr sz="1400"/>
          </a:p>
          <a:p>
            <a:pPr indent="-317500" lvl="0" marL="457200" rtl="0" algn="l">
              <a:spcBef>
                <a:spcPts val="1000"/>
              </a:spcBef>
              <a:spcAft>
                <a:spcPts val="0"/>
              </a:spcAft>
              <a:buSzPts val="1400"/>
              <a:buChar char="●"/>
            </a:pPr>
            <a:r>
              <a:rPr lang="en" sz="1400"/>
              <a:t>GIS organizes layers of information into map visualizations</a:t>
            </a:r>
            <a:endParaRPr sz="1400"/>
          </a:p>
          <a:p>
            <a:pPr indent="-317500" lvl="0" marL="457200" rtl="0" algn="l">
              <a:spcBef>
                <a:spcPts val="1000"/>
              </a:spcBef>
              <a:spcAft>
                <a:spcPts val="0"/>
              </a:spcAft>
              <a:buSzPts val="1400"/>
              <a:buChar char="●"/>
            </a:pPr>
            <a:r>
              <a:rPr lang="en" sz="1400"/>
              <a:t>GIS can analyze spatial data and reveal patterns and relationships.</a:t>
            </a:r>
            <a:endParaRPr sz="1400"/>
          </a:p>
          <a:p>
            <a:pPr indent="0" lvl="0" marL="0" rtl="0" algn="l">
              <a:spcBef>
                <a:spcPts val="1000"/>
              </a:spcBef>
              <a:spcAft>
                <a:spcPts val="0"/>
              </a:spcAft>
              <a:buNone/>
            </a:pPr>
            <a:r>
              <a:rPr lang="en" sz="1400"/>
              <a:t>Examples:</a:t>
            </a:r>
            <a:endParaRPr sz="1400"/>
          </a:p>
          <a:p>
            <a:pPr indent="-317500" lvl="0" marL="457200" rtl="0" algn="l">
              <a:spcBef>
                <a:spcPts val="0"/>
              </a:spcBef>
              <a:spcAft>
                <a:spcPts val="0"/>
              </a:spcAft>
              <a:buSzPts val="1400"/>
              <a:buChar char="●"/>
            </a:pPr>
            <a:r>
              <a:rPr lang="en" sz="1400"/>
              <a:t>ArcGISOnline</a:t>
            </a:r>
            <a:endParaRPr sz="1400"/>
          </a:p>
          <a:p>
            <a:pPr indent="-317500" lvl="0" marL="457200" rtl="0" algn="l">
              <a:spcBef>
                <a:spcPts val="0"/>
              </a:spcBef>
              <a:spcAft>
                <a:spcPts val="0"/>
              </a:spcAft>
              <a:buSzPts val="1400"/>
              <a:buChar char="●"/>
            </a:pPr>
            <a:r>
              <a:rPr lang="en" sz="1400"/>
              <a:t>ArcMap</a:t>
            </a:r>
            <a:endParaRPr sz="1400"/>
          </a:p>
          <a:p>
            <a:pPr indent="-317500" lvl="0" marL="457200" rtl="0" algn="l">
              <a:spcBef>
                <a:spcPts val="0"/>
              </a:spcBef>
              <a:spcAft>
                <a:spcPts val="0"/>
              </a:spcAft>
              <a:buSzPts val="1400"/>
              <a:buChar char="●"/>
            </a:pPr>
            <a:r>
              <a:rPr lang="en" sz="1400"/>
              <a:t>QGIS</a:t>
            </a:r>
            <a:endParaRPr sz="1400"/>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pic>
        <p:nvPicPr>
          <p:cNvPr id="84" name="Google Shape;84;p16"/>
          <p:cNvPicPr preferRelativeResize="0"/>
          <p:nvPr/>
        </p:nvPicPr>
        <p:blipFill>
          <a:blip r:embed="rId3">
            <a:alphaModFix/>
          </a:blip>
          <a:stretch>
            <a:fillRect/>
          </a:stretch>
        </p:blipFill>
        <p:spPr>
          <a:xfrm>
            <a:off x="4965700" y="610025"/>
            <a:ext cx="2063974" cy="1825325"/>
          </a:xfrm>
          <a:prstGeom prst="rect">
            <a:avLst/>
          </a:prstGeom>
          <a:noFill/>
          <a:ln>
            <a:noFill/>
          </a:ln>
        </p:spPr>
      </p:pic>
      <p:pic>
        <p:nvPicPr>
          <p:cNvPr id="85" name="Google Shape;85;p16"/>
          <p:cNvPicPr preferRelativeResize="0"/>
          <p:nvPr/>
        </p:nvPicPr>
        <p:blipFill>
          <a:blip r:embed="rId4">
            <a:alphaModFix/>
          </a:blip>
          <a:stretch>
            <a:fillRect/>
          </a:stretch>
        </p:blipFill>
        <p:spPr>
          <a:xfrm>
            <a:off x="4307075" y="2494200"/>
            <a:ext cx="3744349" cy="2318226"/>
          </a:xfrm>
          <a:prstGeom prst="rect">
            <a:avLst/>
          </a:prstGeom>
          <a:noFill/>
          <a:ln>
            <a:noFill/>
          </a:ln>
        </p:spPr>
      </p:pic>
      <p:sp>
        <p:nvSpPr>
          <p:cNvPr id="86" name="Google Shape;86;p16"/>
          <p:cNvSpPr txBox="1"/>
          <p:nvPr/>
        </p:nvSpPr>
        <p:spPr>
          <a:xfrm>
            <a:off x="5696625" y="4888625"/>
            <a:ext cx="36099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Definition from a 1999 </a:t>
            </a:r>
            <a:r>
              <a:rPr i="1" lang="en" sz="1000">
                <a:solidFill>
                  <a:srgbClr val="FFFFFF"/>
                </a:solidFill>
              </a:rPr>
              <a:t>GIS Lounge</a:t>
            </a:r>
            <a:r>
              <a:rPr lang="en" sz="1000">
                <a:solidFill>
                  <a:srgbClr val="FFFFFF"/>
                </a:solidFill>
              </a:rPr>
              <a:t> post by Caitlin Dempsey</a:t>
            </a:r>
            <a:endParaRPr sz="1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idx="4294967295" type="title"/>
          </p:nvPr>
        </p:nvSpPr>
        <p:spPr>
          <a:xfrm>
            <a:off x="387900" y="1736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Esri Story Maps?</a:t>
            </a:r>
            <a:endParaRPr/>
          </a:p>
        </p:txBody>
      </p:sp>
      <p:sp>
        <p:nvSpPr>
          <p:cNvPr id="92" name="Google Shape;92;p17"/>
          <p:cNvSpPr txBox="1"/>
          <p:nvPr>
            <p:ph idx="4294967295" type="body"/>
          </p:nvPr>
        </p:nvSpPr>
        <p:spPr>
          <a:xfrm>
            <a:off x="387900" y="1033775"/>
            <a:ext cx="3501300" cy="34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Esri Story Maps are simple web-based applications that combine interactive ArcGIS Online basemaps, multimedia content, and text to create your own geographic narrative. Hosted in the cloud, Story Maps enables you to build your own story with no web development or GIS programming skills.  </a:t>
            </a:r>
            <a:endParaRPr/>
          </a:p>
          <a:p>
            <a:pPr indent="0" lvl="0" marL="0" rtl="0" algn="l">
              <a:spcBef>
                <a:spcPts val="1600"/>
              </a:spcBef>
              <a:spcAft>
                <a:spcPts val="1600"/>
              </a:spcAft>
              <a:buNone/>
            </a:pPr>
            <a:r>
              <a:t/>
            </a:r>
            <a:endParaRPr/>
          </a:p>
        </p:txBody>
      </p:sp>
      <p:pic>
        <p:nvPicPr>
          <p:cNvPr id="93" name="Google Shape;93;p17"/>
          <p:cNvPicPr preferRelativeResize="0"/>
          <p:nvPr/>
        </p:nvPicPr>
        <p:blipFill>
          <a:blip r:embed="rId3">
            <a:alphaModFix/>
          </a:blip>
          <a:stretch>
            <a:fillRect/>
          </a:stretch>
        </p:blipFill>
        <p:spPr>
          <a:xfrm>
            <a:off x="4124450" y="1033775"/>
            <a:ext cx="2816593" cy="1770425"/>
          </a:xfrm>
          <a:prstGeom prst="rect">
            <a:avLst/>
          </a:prstGeom>
          <a:noFill/>
          <a:ln>
            <a:noFill/>
          </a:ln>
        </p:spPr>
      </p:pic>
      <p:pic>
        <p:nvPicPr>
          <p:cNvPr id="94" name="Google Shape;94;p17"/>
          <p:cNvPicPr preferRelativeResize="0"/>
          <p:nvPr/>
        </p:nvPicPr>
        <p:blipFill>
          <a:blip r:embed="rId4">
            <a:alphaModFix/>
          </a:blip>
          <a:stretch>
            <a:fillRect/>
          </a:stretch>
        </p:blipFill>
        <p:spPr>
          <a:xfrm>
            <a:off x="4124450" y="3129931"/>
            <a:ext cx="2816600" cy="17704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idx="4294967295" type="title"/>
          </p:nvPr>
        </p:nvSpPr>
        <p:spPr>
          <a:xfrm>
            <a:off x="183150" y="0"/>
            <a:ext cx="8777700" cy="8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Tips for telling a good story</a:t>
            </a:r>
            <a:endParaRPr/>
          </a:p>
        </p:txBody>
      </p:sp>
      <p:sp>
        <p:nvSpPr>
          <p:cNvPr id="100" name="Google Shape;100;p18"/>
          <p:cNvSpPr txBox="1"/>
          <p:nvPr>
            <p:ph idx="4294967295" type="body"/>
          </p:nvPr>
        </p:nvSpPr>
        <p:spPr>
          <a:xfrm>
            <a:off x="324425" y="919575"/>
            <a:ext cx="8051700" cy="3531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Connect with your audience</a:t>
            </a:r>
            <a:endParaRPr/>
          </a:p>
          <a:p>
            <a:pPr indent="-317500" lvl="1" marL="914400" rtl="0" algn="l">
              <a:spcBef>
                <a:spcPts val="1600"/>
              </a:spcBef>
              <a:spcAft>
                <a:spcPts val="0"/>
              </a:spcAft>
              <a:buSzPts val="1400"/>
              <a:buChar char="○"/>
            </a:pPr>
            <a:r>
              <a:rPr lang="en"/>
              <a:t>who are they?</a:t>
            </a:r>
            <a:endParaRPr/>
          </a:p>
          <a:p>
            <a:pPr indent="-317500" lvl="1" marL="914400" rtl="0" algn="l">
              <a:lnSpc>
                <a:spcPct val="100000"/>
              </a:lnSpc>
              <a:spcBef>
                <a:spcPts val="1600"/>
              </a:spcBef>
              <a:spcAft>
                <a:spcPts val="0"/>
              </a:spcAft>
              <a:buSzPts val="1400"/>
              <a:buChar char="○"/>
            </a:pPr>
            <a:r>
              <a:rPr lang="en"/>
              <a:t>what do you want them to learn?</a:t>
            </a:r>
            <a:endParaRPr/>
          </a:p>
          <a:p>
            <a:pPr indent="-342900" lvl="0" marL="457200" rtl="0" algn="l">
              <a:spcBef>
                <a:spcPts val="1600"/>
              </a:spcBef>
              <a:spcAft>
                <a:spcPts val="0"/>
              </a:spcAft>
              <a:buSzPts val="1800"/>
              <a:buChar char="●"/>
            </a:pPr>
            <a:r>
              <a:rPr lang="en"/>
              <a:t>Choose the best application that matches the media, amount of text, and story you want to tell.</a:t>
            </a:r>
            <a:endParaRPr/>
          </a:p>
          <a:p>
            <a:pPr indent="-317500" lvl="1" marL="914400" rtl="0" algn="l">
              <a:spcBef>
                <a:spcPts val="1600"/>
              </a:spcBef>
              <a:spcAft>
                <a:spcPts val="0"/>
              </a:spcAft>
              <a:buSzPts val="1400"/>
              <a:buChar char="○"/>
            </a:pPr>
            <a:r>
              <a:rPr lang="en"/>
              <a:t>Do you want readers to follow a story sequentially, or do you want them to jump back and forth, such as a before-and-after view? </a:t>
            </a:r>
            <a:endParaRPr/>
          </a:p>
          <a:p>
            <a:pPr indent="-342900" lvl="0" marL="457200" rtl="0" algn="l">
              <a:spcBef>
                <a:spcPts val="1600"/>
              </a:spcBef>
              <a:spcAft>
                <a:spcPts val="0"/>
              </a:spcAft>
              <a:buSzPts val="1800"/>
              <a:buChar char="●"/>
            </a:pPr>
            <a:r>
              <a:rPr lang="en"/>
              <a:t>Avoid visually complex symbols and icons</a:t>
            </a:r>
            <a:endParaRPr/>
          </a:p>
          <a:p>
            <a:pPr indent="-342900" lvl="0" marL="457200" rtl="0" algn="l">
              <a:spcBef>
                <a:spcPts val="1600"/>
              </a:spcBef>
              <a:spcAft>
                <a:spcPts val="1600"/>
              </a:spcAft>
              <a:buSzPts val="1800"/>
              <a:buChar char="●"/>
            </a:pPr>
            <a:r>
              <a:rPr lang="en"/>
              <a:t>Strive for simplici</a:t>
            </a:r>
            <a:r>
              <a:rPr lang="en"/>
              <a:t>t</a:t>
            </a:r>
            <a:r>
              <a:rPr lang="en"/>
              <a:t>y &amp; brevity when possible.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idx="4294967295" type="title"/>
          </p:nvPr>
        </p:nvSpPr>
        <p:spPr>
          <a:xfrm>
            <a:off x="387900" y="1736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Story Map Applications</a:t>
            </a:r>
            <a:endParaRPr/>
          </a:p>
        </p:txBody>
      </p:sp>
      <p:sp>
        <p:nvSpPr>
          <p:cNvPr id="106" name="Google Shape;106;p19"/>
          <p:cNvSpPr txBox="1"/>
          <p:nvPr>
            <p:ph idx="4294967295" type="body"/>
          </p:nvPr>
        </p:nvSpPr>
        <p:spPr>
          <a:xfrm>
            <a:off x="387900" y="1033775"/>
            <a:ext cx="3501300" cy="34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1600"/>
              </a:spcBef>
              <a:spcAft>
                <a:spcPts val="1600"/>
              </a:spcAft>
              <a:buNone/>
            </a:pPr>
            <a:r>
              <a:t/>
            </a:r>
            <a:endParaRPr/>
          </a:p>
        </p:txBody>
      </p:sp>
      <p:pic>
        <p:nvPicPr>
          <p:cNvPr id="107" name="Google Shape;107;p19"/>
          <p:cNvPicPr preferRelativeResize="0"/>
          <p:nvPr/>
        </p:nvPicPr>
        <p:blipFill>
          <a:blip r:embed="rId3">
            <a:alphaModFix/>
          </a:blip>
          <a:stretch>
            <a:fillRect/>
          </a:stretch>
        </p:blipFill>
        <p:spPr>
          <a:xfrm>
            <a:off x="2097000" y="1033775"/>
            <a:ext cx="4949999" cy="37811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idx="4294967295" type="title"/>
          </p:nvPr>
        </p:nvSpPr>
        <p:spPr>
          <a:xfrm>
            <a:off x="612625" y="223550"/>
            <a:ext cx="80883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r>
              <a:rPr lang="en"/>
              <a:t>Story Map Journal</a:t>
            </a:r>
            <a:endParaRPr/>
          </a:p>
        </p:txBody>
      </p:sp>
      <p:sp>
        <p:nvSpPr>
          <p:cNvPr id="113" name="Google Shape;113;p20"/>
          <p:cNvSpPr txBox="1"/>
          <p:nvPr>
            <p:ph idx="4294967295" type="body"/>
          </p:nvPr>
        </p:nvSpPr>
        <p:spPr>
          <a:xfrm>
            <a:off x="651600" y="3712300"/>
            <a:ext cx="7840800" cy="76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Story Map Journ</a:t>
            </a:r>
            <a:r>
              <a:rPr lang="en"/>
              <a:t>al: ideal when you want to scroll through sections of maps and combine it with narrative text, images, or videos.   Each section in a Map Journal has an associated map, image, or video and text.</a:t>
            </a:r>
            <a:endParaRPr/>
          </a:p>
        </p:txBody>
      </p:sp>
      <p:pic>
        <p:nvPicPr>
          <p:cNvPr id="114" name="Google Shape;114;p20"/>
          <p:cNvPicPr preferRelativeResize="0"/>
          <p:nvPr/>
        </p:nvPicPr>
        <p:blipFill>
          <a:blip r:embed="rId3">
            <a:alphaModFix/>
          </a:blip>
          <a:stretch>
            <a:fillRect/>
          </a:stretch>
        </p:blipFill>
        <p:spPr>
          <a:xfrm>
            <a:off x="612625" y="1159125"/>
            <a:ext cx="3468025" cy="2537775"/>
          </a:xfrm>
          <a:prstGeom prst="rect">
            <a:avLst/>
          </a:prstGeom>
          <a:noFill/>
          <a:ln>
            <a:noFill/>
          </a:ln>
        </p:spPr>
      </p:pic>
      <p:pic>
        <p:nvPicPr>
          <p:cNvPr id="115" name="Google Shape;115;p20">
            <a:hlinkClick r:id="rId4"/>
          </p:cNvPr>
          <p:cNvPicPr preferRelativeResize="0"/>
          <p:nvPr/>
        </p:nvPicPr>
        <p:blipFill>
          <a:blip r:embed="rId5">
            <a:alphaModFix/>
          </a:blip>
          <a:stretch>
            <a:fillRect/>
          </a:stretch>
        </p:blipFill>
        <p:spPr>
          <a:xfrm>
            <a:off x="4528249" y="1143750"/>
            <a:ext cx="3899554" cy="2568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idx="4294967295" type="title"/>
          </p:nvPr>
        </p:nvSpPr>
        <p:spPr>
          <a:xfrm>
            <a:off x="585425" y="223550"/>
            <a:ext cx="81156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r>
              <a:rPr lang="en"/>
              <a:t>-Story Map Series</a:t>
            </a:r>
            <a:endParaRPr/>
          </a:p>
        </p:txBody>
      </p:sp>
      <p:sp>
        <p:nvSpPr>
          <p:cNvPr id="121" name="Google Shape;121;p21"/>
          <p:cNvSpPr txBox="1"/>
          <p:nvPr>
            <p:ph idx="4294967295" type="body"/>
          </p:nvPr>
        </p:nvSpPr>
        <p:spPr>
          <a:xfrm>
            <a:off x="585425" y="3662325"/>
            <a:ext cx="76977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Story Map Series-Tabbed Layout: ideal for presenting a series of maps via tabs.  You can add text and multimedia content to each map you add to the series.</a:t>
            </a:r>
            <a:endParaRPr/>
          </a:p>
        </p:txBody>
      </p:sp>
      <p:pic>
        <p:nvPicPr>
          <p:cNvPr id="122" name="Google Shape;122;p21"/>
          <p:cNvPicPr preferRelativeResize="0"/>
          <p:nvPr/>
        </p:nvPicPr>
        <p:blipFill>
          <a:blip r:embed="rId3">
            <a:alphaModFix/>
          </a:blip>
          <a:stretch>
            <a:fillRect/>
          </a:stretch>
        </p:blipFill>
        <p:spPr>
          <a:xfrm>
            <a:off x="585425" y="1093775"/>
            <a:ext cx="3333750" cy="2568550"/>
          </a:xfrm>
          <a:prstGeom prst="rect">
            <a:avLst/>
          </a:prstGeom>
          <a:noFill/>
          <a:ln>
            <a:noFill/>
          </a:ln>
        </p:spPr>
      </p:pic>
      <p:pic>
        <p:nvPicPr>
          <p:cNvPr id="123" name="Google Shape;123;p21">
            <a:hlinkClick r:id="rId4"/>
          </p:cNvPr>
          <p:cNvPicPr preferRelativeResize="0"/>
          <p:nvPr/>
        </p:nvPicPr>
        <p:blipFill>
          <a:blip r:embed="rId5">
            <a:alphaModFix/>
          </a:blip>
          <a:stretch>
            <a:fillRect/>
          </a:stretch>
        </p:blipFill>
        <p:spPr>
          <a:xfrm>
            <a:off x="4201350" y="1093775"/>
            <a:ext cx="4081852" cy="2494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